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66" r:id="rId4"/>
    <p:sldId id="267" r:id="rId5"/>
    <p:sldId id="263" r:id="rId6"/>
    <p:sldId id="264" r:id="rId7"/>
    <p:sldId id="284" r:id="rId8"/>
    <p:sldId id="285" r:id="rId9"/>
    <p:sldId id="301" r:id="rId10"/>
    <p:sldId id="268" r:id="rId11"/>
    <p:sldId id="291" r:id="rId12"/>
    <p:sldId id="292" r:id="rId13"/>
    <p:sldId id="352" r:id="rId14"/>
    <p:sldId id="361" r:id="rId15"/>
    <p:sldId id="360" r:id="rId16"/>
    <p:sldId id="353" r:id="rId17"/>
    <p:sldId id="356" r:id="rId18"/>
    <p:sldId id="389" r:id="rId19"/>
    <p:sldId id="390" r:id="rId20"/>
    <p:sldId id="392" r:id="rId21"/>
    <p:sldId id="377" r:id="rId22"/>
    <p:sldId id="362" r:id="rId23"/>
    <p:sldId id="363" r:id="rId24"/>
    <p:sldId id="378" r:id="rId25"/>
    <p:sldId id="391" r:id="rId26"/>
    <p:sldId id="373" r:id="rId27"/>
    <p:sldId id="371" r:id="rId28"/>
    <p:sldId id="372" r:id="rId29"/>
    <p:sldId id="374" r:id="rId30"/>
    <p:sldId id="375" r:id="rId31"/>
    <p:sldId id="294" r:id="rId32"/>
    <p:sldId id="388" r:id="rId33"/>
    <p:sldId id="295" r:id="rId34"/>
    <p:sldId id="400" r:id="rId35"/>
    <p:sldId id="401" r:id="rId36"/>
    <p:sldId id="398" r:id="rId37"/>
    <p:sldId id="399" r:id="rId38"/>
    <p:sldId id="393" r:id="rId39"/>
    <p:sldId id="298" r:id="rId40"/>
    <p:sldId id="397" r:id="rId41"/>
    <p:sldId id="402" r:id="rId42"/>
    <p:sldId id="403" r:id="rId43"/>
    <p:sldId id="354" r:id="rId44"/>
    <p:sldId id="355" r:id="rId45"/>
    <p:sldId id="297" r:id="rId46"/>
    <p:sldId id="300" r:id="rId47"/>
    <p:sldId id="404" r:id="rId48"/>
    <p:sldId id="405" r:id="rId49"/>
    <p:sldId id="406" r:id="rId50"/>
    <p:sldId id="407" r:id="rId51"/>
    <p:sldId id="408" r:id="rId52"/>
    <p:sldId id="394" r:id="rId53"/>
    <p:sldId id="396" r:id="rId54"/>
    <p:sldId id="376" r:id="rId55"/>
    <p:sldId id="370" r:id="rId56"/>
    <p:sldId id="364" r:id="rId57"/>
    <p:sldId id="365" r:id="rId58"/>
    <p:sldId id="368" r:id="rId59"/>
    <p:sldId id="367" r:id="rId60"/>
    <p:sldId id="366" r:id="rId61"/>
    <p:sldId id="387" r:id="rId62"/>
    <p:sldId id="386" r:id="rId63"/>
    <p:sldId id="286" r:id="rId64"/>
    <p:sldId id="287" r:id="rId65"/>
    <p:sldId id="313" r:id="rId66"/>
    <p:sldId id="380" r:id="rId67"/>
    <p:sldId id="383" r:id="rId68"/>
    <p:sldId id="385" r:id="rId69"/>
    <p:sldId id="384" r:id="rId70"/>
    <p:sldId id="409" r:id="rId71"/>
    <p:sldId id="382" r:id="rId72"/>
    <p:sldId id="318" r:id="rId73"/>
    <p:sldId id="319" r:id="rId74"/>
    <p:sldId id="314" r:id="rId75"/>
    <p:sldId id="315" r:id="rId76"/>
    <p:sldId id="316" r:id="rId77"/>
    <p:sldId id="381" r:id="rId78"/>
    <p:sldId id="317" r:id="rId79"/>
    <p:sldId id="321" r:id="rId80"/>
    <p:sldId id="320" r:id="rId81"/>
    <p:sldId id="357" r:id="rId82"/>
    <p:sldId id="358" r:id="rId83"/>
    <p:sldId id="359" r:id="rId8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E759-AB1F-4339-A362-FE7741FADEE1}" type="datetimeFigureOut">
              <a:rPr lang="zh-TW" altLang="en-US" smtClean="0"/>
              <a:t>2019/4/19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271C-43C1-4263-99BE-FC9A51B34E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239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E759-AB1F-4339-A362-FE7741FADEE1}" type="datetimeFigureOut">
              <a:rPr lang="zh-TW" altLang="en-US" smtClean="0"/>
              <a:t>2019/4/19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271C-43C1-4263-99BE-FC9A51B34E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9280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E759-AB1F-4339-A362-FE7741FADEE1}" type="datetimeFigureOut">
              <a:rPr lang="zh-TW" altLang="en-US" smtClean="0"/>
              <a:t>2019/4/19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271C-43C1-4263-99BE-FC9A51B34E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731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E759-AB1F-4339-A362-FE7741FADEE1}" type="datetimeFigureOut">
              <a:rPr lang="zh-TW" altLang="en-US" smtClean="0"/>
              <a:t>2019/4/19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271C-43C1-4263-99BE-FC9A51B34E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5956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E759-AB1F-4339-A362-FE7741FADEE1}" type="datetimeFigureOut">
              <a:rPr lang="zh-TW" altLang="en-US" smtClean="0"/>
              <a:t>2019/4/19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271C-43C1-4263-99BE-FC9A51B34E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3575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E759-AB1F-4339-A362-FE7741FADEE1}" type="datetimeFigureOut">
              <a:rPr lang="zh-TW" altLang="en-US" smtClean="0"/>
              <a:t>2019/4/19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271C-43C1-4263-99BE-FC9A51B34E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77424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E759-AB1F-4339-A362-FE7741FADEE1}" type="datetimeFigureOut">
              <a:rPr lang="zh-TW" altLang="en-US" smtClean="0"/>
              <a:t>2019/4/19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271C-43C1-4263-99BE-FC9A51B34E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76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E759-AB1F-4339-A362-FE7741FADEE1}" type="datetimeFigureOut">
              <a:rPr lang="zh-TW" altLang="en-US" smtClean="0"/>
              <a:t>2019/4/19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271C-43C1-4263-99BE-FC9A51B34E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115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E759-AB1F-4339-A362-FE7741FADEE1}" type="datetimeFigureOut">
              <a:rPr lang="zh-TW" altLang="en-US" smtClean="0"/>
              <a:t>2019/4/19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271C-43C1-4263-99BE-FC9A51B34E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9096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E759-AB1F-4339-A362-FE7741FADEE1}" type="datetimeFigureOut">
              <a:rPr lang="zh-TW" altLang="en-US" smtClean="0"/>
              <a:t>2019/4/19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271C-43C1-4263-99BE-FC9A51B34E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8118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6E759-AB1F-4339-A362-FE7741FADEE1}" type="datetimeFigureOut">
              <a:rPr lang="zh-TW" altLang="en-US" smtClean="0"/>
              <a:t>2019/4/19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32271C-43C1-4263-99BE-FC9A51B34E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45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26E759-AB1F-4339-A362-FE7741FADEE1}" type="datetimeFigureOut">
              <a:rPr lang="zh-TW" altLang="en-US" smtClean="0"/>
              <a:t>2019/4/19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32271C-43C1-4263-99BE-FC9A51B34E8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74948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從</a:t>
            </a:r>
            <a:r>
              <a:rPr lang="zh-TW" altLang="en-US" sz="5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資料科學</a:t>
            </a:r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到</a:t>
            </a:r>
            <a:r>
              <a:rPr lang="en-US" altLang="zh-TW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TW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機器學習</a:t>
            </a:r>
            <a:r>
              <a:rPr lang="zh-TW" altLang="en-US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</a:t>
            </a:r>
            <a:r>
              <a:rPr lang="zh-TW" altLang="en-US" sz="5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人工智慧</a:t>
            </a:r>
            <a:endParaRPr lang="zh-TW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7094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52400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6033" y="2528474"/>
            <a:ext cx="823007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Science</a:t>
            </a:r>
            <a:r>
              <a:rPr lang="zh-TW" altLang="en-US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資料科學</a:t>
            </a:r>
            <a:endParaRPr lang="zh-TW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08" y="3774282"/>
            <a:ext cx="91440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4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Python Data Science </a:t>
            </a:r>
            <a:r>
              <a:rPr lang="en-US" altLang="zh-TW" b="1" dirty="0" err="1"/>
              <a:t>Handboo</a:t>
            </a:r>
            <a:r>
              <a:rPr lang="en-US" altLang="zh-TW" b="1" dirty="0"/>
              <a:t/>
            </a:r>
            <a:br>
              <a:rPr lang="en-US" altLang="zh-TW" b="1" dirty="0"/>
            </a:b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3675" y="1232498"/>
            <a:ext cx="2723003" cy="3570159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287295" y="1597274"/>
            <a:ext cx="5708424" cy="2840605"/>
          </a:xfrm>
        </p:spPr>
        <p:txBody>
          <a:bodyPr/>
          <a:lstStyle/>
          <a:p>
            <a:r>
              <a:rPr lang="en-US" altLang="zh-TW" dirty="0"/>
              <a:t>Chapter 2 Introduction to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NumPy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dirty="0"/>
              <a:t>Chapter 3 Data Manipulation with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Pandas</a:t>
            </a:r>
          </a:p>
          <a:p>
            <a:r>
              <a:rPr lang="en-US" altLang="zh-TW" dirty="0"/>
              <a:t>Chapter 4 Visualization with </a:t>
            </a:r>
            <a:r>
              <a:rPr lang="en-US" altLang="zh-TW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Matplotlib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dirty="0"/>
              <a:t>Chapter 5 Machine Learning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12573" y="5618411"/>
            <a:ext cx="5852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https://github.com/jakevdp/PythonDataScienceHandbook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712573" y="5118201"/>
            <a:ext cx="61119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https://jakevdp.github.io/PythonDataScienceHandbook/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5916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47" y="150941"/>
            <a:ext cx="4424553" cy="58050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7447" y="611641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 smtClean="0"/>
              <a:t>http://joelgrus.com/2015/04/26/data-science-from-scratch-first-principles-with-python/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802660" y="612465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 smtClean="0"/>
              <a:t>https://github.com/joelgrus/data-science-from-scratch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719447" y="0"/>
            <a:ext cx="3620530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第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1</a:t>
            </a: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章 簡介</a:t>
            </a:r>
            <a:r>
              <a:rPr lang="zh-TW" altLang="en-US" sz="1400" dirty="0"/>
              <a:t/>
            </a:r>
            <a:br>
              <a:rPr lang="zh-TW" altLang="en-US" sz="1400" dirty="0"/>
            </a:b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第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2</a:t>
            </a: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章 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Python</a:t>
            </a: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速成班</a:t>
            </a:r>
            <a:r>
              <a:rPr lang="zh-TW" altLang="en-US" sz="1400" dirty="0"/>
              <a:t/>
            </a:r>
            <a:br>
              <a:rPr lang="zh-TW" altLang="en-US" sz="1400" dirty="0"/>
            </a:b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第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3</a:t>
            </a: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章 數據視覺化</a:t>
            </a:r>
            <a:r>
              <a:rPr lang="zh-TW" altLang="en-US" sz="1400" dirty="0"/>
              <a:t/>
            </a:r>
            <a:br>
              <a:rPr lang="zh-TW" altLang="en-US" sz="1400" dirty="0"/>
            </a:b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第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4</a:t>
            </a: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章 線性代數</a:t>
            </a:r>
            <a:r>
              <a:rPr lang="zh-TW" altLang="en-US" sz="1400" dirty="0"/>
              <a:t/>
            </a:r>
            <a:br>
              <a:rPr lang="zh-TW" altLang="en-US" sz="1400" dirty="0"/>
            </a:b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第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5</a:t>
            </a: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章 統計學</a:t>
            </a:r>
            <a:r>
              <a:rPr lang="zh-TW" altLang="en-US" sz="1400" dirty="0"/>
              <a:t/>
            </a:r>
            <a:br>
              <a:rPr lang="zh-TW" altLang="en-US" sz="1400" dirty="0"/>
            </a:b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第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6</a:t>
            </a: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章 機率</a:t>
            </a:r>
            <a:r>
              <a:rPr lang="zh-TW" altLang="en-US" sz="1400" dirty="0"/>
              <a:t/>
            </a:r>
            <a:br>
              <a:rPr lang="zh-TW" altLang="en-US" sz="1400" dirty="0"/>
            </a:b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第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7</a:t>
            </a: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章 假設與推論</a:t>
            </a:r>
            <a:r>
              <a:rPr lang="zh-TW" altLang="en-US" sz="1400" dirty="0"/>
              <a:t/>
            </a:r>
            <a:br>
              <a:rPr lang="zh-TW" altLang="en-US" sz="1400" dirty="0"/>
            </a:br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第</a:t>
            </a: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8</a:t>
            </a:r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章 梯度遞減</a:t>
            </a:r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第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9</a:t>
            </a: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章 取得數據資料</a:t>
            </a:r>
            <a:r>
              <a:rPr lang="zh-TW" altLang="en-US" sz="1400" dirty="0"/>
              <a:t/>
            </a:r>
            <a:br>
              <a:rPr lang="zh-TW" altLang="en-US" sz="1400" dirty="0"/>
            </a:b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第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10</a:t>
            </a: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章 處理數據資料</a:t>
            </a:r>
            <a:r>
              <a:rPr lang="zh-TW" altLang="en-US" sz="1400" dirty="0"/>
              <a:t/>
            </a:r>
            <a:br>
              <a:rPr lang="zh-TW" altLang="en-US" sz="1400" dirty="0"/>
            </a:br>
            <a:endParaRPr lang="en-US" altLang="zh-TW" sz="1400" dirty="0" smtClean="0"/>
          </a:p>
          <a:p>
            <a:r>
              <a:rPr lang="zh-TW" altLang="en-US" sz="1400" dirty="0" smtClean="0">
                <a:solidFill>
                  <a:srgbClr val="232323"/>
                </a:solidFill>
                <a:latin typeface="Arial" panose="020B0604020202020204" pitchFamily="34" charset="0"/>
              </a:rPr>
              <a:t>第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11</a:t>
            </a: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章 機器學習</a:t>
            </a:r>
            <a:r>
              <a:rPr lang="zh-TW" altLang="en-US" sz="1400" dirty="0"/>
              <a:t/>
            </a:r>
            <a:br>
              <a:rPr lang="zh-TW" altLang="en-US" sz="1400" dirty="0"/>
            </a:br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第</a:t>
            </a: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12</a:t>
            </a:r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章 </a:t>
            </a: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k</a:t>
            </a:r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最近鄰</a:t>
            </a:r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第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13</a:t>
            </a: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章 單純貝氏</a:t>
            </a:r>
            <a:r>
              <a:rPr lang="zh-TW" altLang="en-US" sz="1400" dirty="0"/>
              <a:t/>
            </a:r>
            <a:br>
              <a:rPr lang="zh-TW" altLang="en-US" sz="1400" dirty="0"/>
            </a:br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第</a:t>
            </a: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14</a:t>
            </a:r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章 簡單線性迴歸</a:t>
            </a:r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第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15</a:t>
            </a: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章 多元迴歸</a:t>
            </a:r>
            <a:r>
              <a:rPr lang="zh-TW" altLang="en-US" sz="1400" dirty="0"/>
              <a:t/>
            </a:r>
            <a:br>
              <a:rPr lang="zh-TW" altLang="en-US" sz="1400" dirty="0"/>
            </a:b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第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16</a:t>
            </a: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章 邏輯迴歸</a:t>
            </a:r>
            <a:r>
              <a:rPr lang="zh-TW" altLang="en-US" sz="1400" dirty="0"/>
              <a:t/>
            </a:r>
            <a:br>
              <a:rPr lang="zh-TW" altLang="en-US" sz="1400" dirty="0"/>
            </a:b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第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17</a:t>
            </a: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章 決策樹</a:t>
            </a:r>
            <a:r>
              <a:rPr lang="zh-TW" altLang="en-US" sz="1400" dirty="0"/>
              <a:t/>
            </a:r>
            <a:br>
              <a:rPr lang="zh-TW" altLang="en-US" sz="1400" dirty="0"/>
            </a:br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第</a:t>
            </a:r>
            <a:r>
              <a:rPr lang="en-US" altLang="zh-TW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18</a:t>
            </a:r>
            <a:r>
              <a:rPr lang="zh-TW" altLang="en-US" sz="1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章 神經網路</a:t>
            </a:r>
            <a:r>
              <a:rPr lang="zh-TW" altLang="en-US" sz="1400" dirty="0"/>
              <a:t/>
            </a:r>
            <a:br>
              <a:rPr lang="zh-TW" altLang="en-US" sz="1400" dirty="0"/>
            </a:b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第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19</a:t>
            </a: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章 集群</a:t>
            </a:r>
            <a:r>
              <a:rPr lang="zh-TW" altLang="en-US" sz="1400" dirty="0"/>
              <a:t/>
            </a:r>
            <a:br>
              <a:rPr lang="zh-TW" altLang="en-US" sz="1400" dirty="0"/>
            </a:b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第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20</a:t>
            </a: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章 自然語言處理</a:t>
            </a:r>
            <a:r>
              <a:rPr lang="zh-TW" altLang="en-US" sz="1400" dirty="0"/>
              <a:t/>
            </a:r>
            <a:br>
              <a:rPr lang="zh-TW" altLang="en-US" sz="1400" dirty="0"/>
            </a:b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第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21</a:t>
            </a: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章 網路分析</a:t>
            </a:r>
            <a:r>
              <a:rPr lang="zh-TW" altLang="en-US" sz="1400" dirty="0"/>
              <a:t/>
            </a:r>
            <a:br>
              <a:rPr lang="zh-TW" altLang="en-US" sz="1400" dirty="0"/>
            </a:b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第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22</a:t>
            </a: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章 推薦系統</a:t>
            </a:r>
            <a:r>
              <a:rPr lang="zh-TW" altLang="en-US" sz="1400" dirty="0"/>
              <a:t/>
            </a:r>
            <a:br>
              <a:rPr lang="zh-TW" altLang="en-US" sz="1400" dirty="0"/>
            </a:b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第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23</a:t>
            </a: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章 資料庫與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SQL</a:t>
            </a:r>
            <a:r>
              <a:rPr lang="zh-TW" altLang="en-US" sz="1400" dirty="0"/>
              <a:t/>
            </a:r>
            <a:br>
              <a:rPr lang="zh-TW" altLang="en-US" sz="1400" dirty="0"/>
            </a:b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第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24</a:t>
            </a: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章 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MapReduce</a:t>
            </a:r>
            <a:r>
              <a:rPr lang="zh-TW" altLang="en-US" sz="1400" dirty="0"/>
              <a:t/>
            </a:r>
            <a:br>
              <a:rPr lang="zh-TW" altLang="en-US" sz="1400" dirty="0"/>
            </a:b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第</a:t>
            </a:r>
            <a:r>
              <a:rPr lang="en-US" altLang="zh-TW" sz="1400" dirty="0">
                <a:solidFill>
                  <a:srgbClr val="232323"/>
                </a:solidFill>
                <a:latin typeface="Arial" panose="020B0604020202020204" pitchFamily="34" charset="0"/>
              </a:rPr>
              <a:t>25</a:t>
            </a:r>
            <a:r>
              <a:rPr lang="zh-TW" altLang="en-US" sz="1400" dirty="0">
                <a:solidFill>
                  <a:srgbClr val="232323"/>
                </a:solidFill>
                <a:latin typeface="Arial" panose="020B0604020202020204" pitchFamily="34" charset="0"/>
              </a:rPr>
              <a:t>章 勇往直前，資料科學做就對了</a:t>
            </a:r>
            <a:endParaRPr lang="zh-TW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19281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3306" y="365126"/>
            <a:ext cx="2650009" cy="378815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33233" y="4369443"/>
            <a:ext cx="48093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https://github.com/Apress/python-data-analytics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6954" y="1905602"/>
            <a:ext cx="2983501" cy="367965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18521" y="5801417"/>
            <a:ext cx="47206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https://github.com/femibyte/mastering_pandas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52471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662281" y="2190723"/>
            <a:ext cx="6284797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</a:t>
            </a:r>
            <a:r>
              <a:rPr lang="zh-TW" altLang="en-US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資料分析</a:t>
            </a:r>
            <a:endParaRPr lang="en-US" altLang="zh-TW" sz="66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NUMPY</a:t>
            </a:r>
            <a:r>
              <a:rPr lang="zh-TW" altLang="en-US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套件</a:t>
            </a:r>
            <a:endParaRPr lang="zh-TW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46857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52400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6033" y="2528474"/>
            <a:ext cx="6014019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NUMPY</a:t>
            </a:r>
            <a:r>
              <a:rPr lang="zh-TW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6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ndarray</a:t>
            </a:r>
            <a:r>
              <a:rPr lang="zh-TW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zh-TW" sz="6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3200" dirty="0" smtClean="0">
                <a:solidFill>
                  <a:schemeClr val="bg1"/>
                </a:solidFill>
              </a:rPr>
              <a:t>N-Dimensional Arrays</a:t>
            </a:r>
            <a:endParaRPr lang="zh-TW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2746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0120" y="1825625"/>
            <a:ext cx="7783759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4271" y="262237"/>
            <a:ext cx="56969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err="1"/>
              <a:t>NumPy</a:t>
            </a:r>
            <a:r>
              <a:rPr lang="en-US" altLang="zh-TW" sz="3600" dirty="0"/>
              <a:t> N-Dimensional Arrays</a:t>
            </a:r>
            <a:endParaRPr lang="zh-TW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530173" y="908568"/>
            <a:ext cx="6669697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32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</a:t>
            </a:r>
            <a:r>
              <a:rPr lang="en-US" altLang="zh-TW" sz="3200" dirty="0" err="1" smtClean="0"/>
              <a:t>array</a:t>
            </a:r>
            <a:r>
              <a:rPr lang="en-US" altLang="zh-TW" sz="3200" dirty="0"/>
              <a:t>, or just </a:t>
            </a:r>
            <a:r>
              <a:rPr lang="en-US" altLang="zh-TW" sz="3200" dirty="0" smtClean="0"/>
              <a:t>array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449627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7331" y="101516"/>
            <a:ext cx="3638550" cy="458658"/>
          </a:xfrm>
        </p:spPr>
        <p:txBody>
          <a:bodyPr>
            <a:normAutofit fontScale="90000"/>
          </a:bodyPr>
          <a:lstStyle/>
          <a:p>
            <a:r>
              <a:rPr lang="zh-TW" altLang="en-US" dirty="0"/>
              <a:t>建立</a:t>
            </a:r>
            <a:r>
              <a:rPr lang="en-US" altLang="zh-TW" dirty="0"/>
              <a:t>array(</a:t>
            </a:r>
            <a:r>
              <a:rPr lang="zh-TW" altLang="en-US" dirty="0"/>
              <a:t>陣列</a:t>
            </a:r>
            <a:r>
              <a:rPr lang="en-US" altLang="zh-TW" dirty="0"/>
              <a:t>)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7538025"/>
              </p:ext>
            </p:extLst>
          </p:nvPr>
        </p:nvGraphicFramePr>
        <p:xfrm>
          <a:off x="230659" y="743338"/>
          <a:ext cx="8600303" cy="503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74292"/>
                <a:gridCol w="4226011"/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方法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範例</a:t>
                      </a:r>
                      <a:endParaRPr lang="zh-TW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使用</a:t>
                      </a:r>
                      <a:r>
                        <a:rPr lang="en-US" altLang="zh-TW" dirty="0" smtClean="0"/>
                        <a:t>Python</a:t>
                      </a:r>
                      <a:r>
                        <a:rPr lang="zh-TW" altLang="en-US" dirty="0" smtClean="0"/>
                        <a:t>內建的</a:t>
                      </a:r>
                      <a:r>
                        <a:rPr lang="en-US" altLang="zh-TW" dirty="0" smtClean="0"/>
                        <a:t>array-like</a:t>
                      </a:r>
                      <a:r>
                        <a:rPr lang="zh-TW" altLang="en-US" sz="1200" dirty="0" smtClean="0"/>
                        <a:t>資料結構轉化得到</a:t>
                      </a:r>
                      <a:endParaRPr lang="zh-TW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x = </a:t>
                      </a:r>
                      <a:r>
                        <a:rPr lang="en-US" altLang="zh-TW" dirty="0" err="1" smtClean="0"/>
                        <a:t>np.</a:t>
                      </a:r>
                      <a:r>
                        <a:rPr lang="en-US" altLang="zh-TW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array</a:t>
                      </a:r>
                      <a:r>
                        <a:rPr lang="en-US" altLang="zh-TW" dirty="0" smtClean="0"/>
                        <a:t>([[1,2.0],[0,0],(1+1j,3.)])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使用</a:t>
                      </a:r>
                      <a:r>
                        <a:rPr lang="en-US" altLang="zh-CN" dirty="0" err="1" smtClean="0"/>
                        <a:t>numpy</a:t>
                      </a:r>
                      <a:r>
                        <a:rPr lang="zh-CN" altLang="en-US" dirty="0" smtClean="0"/>
                        <a:t>提供的創建函數直接生成</a:t>
                      </a:r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np.</a:t>
                      </a:r>
                      <a:r>
                        <a:rPr lang="en-US" altLang="zh-TW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zeros</a:t>
                      </a:r>
                      <a:r>
                        <a:rPr lang="en-US" altLang="zh-TW" dirty="0" smtClean="0"/>
                        <a:t>((2, 3))</a:t>
                      </a:r>
                    </a:p>
                    <a:p>
                      <a:r>
                        <a:rPr lang="en-US" altLang="zh-TW" dirty="0" err="1" smtClean="0"/>
                        <a:t>np.</a:t>
                      </a:r>
                      <a:r>
                        <a:rPr lang="en-US" altLang="zh-TW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</a:t>
                      </a:r>
                      <a:r>
                        <a:rPr lang="en-US" altLang="zh-TW" b="1" dirty="0" err="1" smtClean="0">
                          <a:solidFill>
                            <a:srgbClr val="00B05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range</a:t>
                      </a:r>
                      <a:r>
                        <a:rPr lang="en-US" altLang="zh-TW" dirty="0" smtClean="0"/>
                        <a:t>(2, 3, 0.1) # start, end, step</a:t>
                      </a:r>
                    </a:p>
                    <a:p>
                      <a:r>
                        <a:rPr lang="en-US" altLang="zh-TW" dirty="0" err="1" smtClean="0"/>
                        <a:t>np.</a:t>
                      </a:r>
                      <a:r>
                        <a:rPr lang="en-US" altLang="zh-TW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linspace</a:t>
                      </a:r>
                      <a:r>
                        <a:rPr lang="en-US" altLang="zh-TW" dirty="0" smtClean="0"/>
                        <a:t>(1., 4., 6) # start, end, </a:t>
                      </a:r>
                      <a:r>
                        <a:rPr lang="en-US" altLang="zh-TW" dirty="0" err="1" smtClean="0"/>
                        <a:t>num</a:t>
                      </a:r>
                      <a:endParaRPr lang="en-US" altLang="zh-TW" dirty="0" smtClean="0"/>
                    </a:p>
                    <a:p>
                      <a:r>
                        <a:rPr lang="en-US" altLang="zh-TW" dirty="0" err="1" smtClean="0"/>
                        <a:t>np.</a:t>
                      </a:r>
                      <a:r>
                        <a:rPr lang="en-US" altLang="zh-TW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indices</a:t>
                      </a:r>
                      <a:r>
                        <a:rPr lang="en-US" altLang="zh-TW" dirty="0" smtClean="0"/>
                        <a:t>((3, 3))</a:t>
                      </a:r>
                      <a:endParaRPr lang="zh-TW" altLang="en-US" dirty="0"/>
                    </a:p>
                  </a:txBody>
                  <a:tcP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/>
                        <a:t>使用</a:t>
                      </a:r>
                      <a:r>
                        <a:rPr lang="en-US" altLang="zh-TW" dirty="0" err="1" smtClean="0"/>
                        <a:t>genfromtxt</a:t>
                      </a:r>
                      <a:r>
                        <a:rPr lang="en-US" altLang="zh-TW" dirty="0" smtClean="0"/>
                        <a:t>()</a:t>
                      </a:r>
                      <a:r>
                        <a:rPr lang="zh-TW" altLang="en-US" dirty="0" smtClean="0"/>
                        <a:t>方法生成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ndtype</a:t>
                      </a:r>
                      <a:r>
                        <a:rPr lang="en-US" altLang="zh-TW" dirty="0" smtClean="0"/>
                        <a:t>=[('a',</a:t>
                      </a:r>
                      <a:r>
                        <a:rPr lang="en-US" altLang="zh-TW" dirty="0" err="1" smtClean="0"/>
                        <a:t>int</a:t>
                      </a:r>
                      <a:r>
                        <a:rPr lang="en-US" altLang="zh-TW" dirty="0" smtClean="0"/>
                        <a:t>), ('b', float), ('c', </a:t>
                      </a:r>
                      <a:r>
                        <a:rPr lang="en-US" altLang="zh-TW" dirty="0" err="1" smtClean="0"/>
                        <a:t>int</a:t>
                      </a:r>
                      <a:r>
                        <a:rPr lang="en-US" altLang="zh-TW" dirty="0" smtClean="0"/>
                        <a:t>)]</a:t>
                      </a:r>
                    </a:p>
                    <a:p>
                      <a:r>
                        <a:rPr lang="en-US" altLang="zh-TW" dirty="0" smtClean="0"/>
                        <a:t>names = ["A", "B", "C"]</a:t>
                      </a:r>
                    </a:p>
                    <a:p>
                      <a:r>
                        <a:rPr lang="en-US" altLang="zh-TW" dirty="0" err="1" smtClean="0"/>
                        <a:t>np</a:t>
                      </a:r>
                      <a:r>
                        <a:rPr lang="en-US" altLang="zh-TW" b="1" dirty="0" err="1" smtClean="0"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.genfromtxt</a:t>
                      </a:r>
                      <a:r>
                        <a:rPr lang="en-US" altLang="zh-TW" dirty="0" smtClean="0"/>
                        <a:t>("file_name.txt", </a:t>
                      </a:r>
                    </a:p>
                    <a:p>
                      <a:r>
                        <a:rPr lang="en-US" altLang="zh-TW" dirty="0" smtClean="0"/>
                        <a:t>  delimiter=",",</a:t>
                      </a:r>
                    </a:p>
                    <a:p>
                      <a:r>
                        <a:rPr lang="en-US" altLang="zh-TW" dirty="0" smtClean="0"/>
                        <a:t>  names=names,</a:t>
                      </a:r>
                    </a:p>
                    <a:p>
                      <a:r>
                        <a:rPr lang="en-US" altLang="zh-TW" dirty="0" smtClean="0"/>
                        <a:t>  </a:t>
                      </a:r>
                      <a:r>
                        <a:rPr lang="en-US" altLang="zh-TW" dirty="0" err="1" smtClean="0"/>
                        <a:t>dtype</a:t>
                      </a:r>
                      <a:r>
                        <a:rPr lang="en-US" altLang="zh-TW" dirty="0" smtClean="0"/>
                        <a:t>=</a:t>
                      </a:r>
                      <a:r>
                        <a:rPr lang="en-US" altLang="zh-TW" dirty="0" err="1" smtClean="0"/>
                        <a:t>ndtype</a:t>
                      </a:r>
                      <a:r>
                        <a:rPr lang="en-US" altLang="zh-TW" dirty="0" smtClean="0"/>
                        <a:t>, </a:t>
                      </a:r>
                    </a:p>
                    <a:p>
                      <a:r>
                        <a:rPr lang="en-US" altLang="zh-TW" dirty="0" smtClean="0"/>
                        <a:t>  </a:t>
                      </a:r>
                      <a:r>
                        <a:rPr lang="en-US" altLang="zh-TW" dirty="0" err="1" smtClean="0"/>
                        <a:t>autostrip</a:t>
                      </a:r>
                      <a:r>
                        <a:rPr lang="en-US" altLang="zh-TW" dirty="0" smtClean="0"/>
                        <a:t>=True,</a:t>
                      </a:r>
                    </a:p>
                    <a:p>
                      <a:r>
                        <a:rPr lang="en-US" altLang="zh-TW" dirty="0" smtClean="0"/>
                        <a:t>  comments="#",</a:t>
                      </a:r>
                    </a:p>
                    <a:p>
                      <a:r>
                        <a:rPr lang="en-US" altLang="zh-TW" dirty="0" smtClean="0"/>
                        <a:t>  </a:t>
                      </a:r>
                      <a:r>
                        <a:rPr lang="en-US" altLang="zh-TW" dirty="0" err="1" smtClean="0"/>
                        <a:t>skip_header</a:t>
                      </a:r>
                      <a:r>
                        <a:rPr lang="en-US" altLang="zh-TW" dirty="0" smtClean="0"/>
                        <a:t>=3, </a:t>
                      </a:r>
                    </a:p>
                    <a:p>
                      <a:r>
                        <a:rPr lang="en-US" altLang="zh-TW" dirty="0" smtClean="0"/>
                        <a:t>  </a:t>
                      </a:r>
                      <a:r>
                        <a:rPr lang="en-US" altLang="zh-TW" dirty="0" err="1" smtClean="0"/>
                        <a:t>skip_footer</a:t>
                      </a:r>
                      <a:r>
                        <a:rPr lang="en-US" altLang="zh-TW" dirty="0" smtClean="0"/>
                        <a:t>=5,</a:t>
                      </a:r>
                    </a:p>
                    <a:p>
                      <a:r>
                        <a:rPr lang="en-US" altLang="zh-TW" dirty="0" smtClean="0"/>
                        <a:t>  </a:t>
                      </a:r>
                      <a:r>
                        <a:rPr lang="en-US" altLang="zh-TW" dirty="0" err="1" smtClean="0"/>
                        <a:t>usecols</a:t>
                      </a:r>
                      <a:r>
                        <a:rPr lang="en-US" altLang="zh-TW" dirty="0" smtClean="0"/>
                        <a:t>=(0, -1))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317156" y="5965862"/>
            <a:ext cx="7187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https://danzhuibing.github.io/py_numpy_ndarray.html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4426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3852734" cy="716175"/>
          </a:xfrm>
        </p:spPr>
        <p:txBody>
          <a:bodyPr/>
          <a:lstStyle/>
          <a:p>
            <a:r>
              <a:rPr lang="en-US" altLang="zh-TW" dirty="0" err="1"/>
              <a:t>numpy.linspace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92891" y="1081301"/>
            <a:ext cx="75582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https://docs.scipy.org/doc/numpy/reference/generated/numpy.linspace.html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558" y="1599769"/>
            <a:ext cx="6480604" cy="517902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70422" y="3055890"/>
            <a:ext cx="5251621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&gt;&gt;&gt; </a:t>
            </a:r>
            <a:r>
              <a:rPr lang="en-US" altLang="zh-TW" dirty="0" err="1"/>
              <a:t>np.linspace</a:t>
            </a:r>
            <a:r>
              <a:rPr lang="en-US" altLang="zh-TW" dirty="0"/>
              <a:t>(2.0, 3.0, </a:t>
            </a:r>
            <a:r>
              <a:rPr lang="en-US" altLang="zh-TW" dirty="0" err="1"/>
              <a:t>num</a:t>
            </a:r>
            <a:r>
              <a:rPr lang="en-US" altLang="zh-TW" dirty="0"/>
              <a:t>=5)</a:t>
            </a:r>
          </a:p>
          <a:p>
            <a:r>
              <a:rPr lang="en-US" altLang="zh-TW" dirty="0"/>
              <a:t>array([ 2.  ,  2.25,  2.5 ,  2.75,  3.  ])</a:t>
            </a:r>
          </a:p>
          <a:p>
            <a:r>
              <a:rPr lang="en-US" altLang="zh-TW" dirty="0"/>
              <a:t>&gt;&gt;&gt; </a:t>
            </a:r>
            <a:r>
              <a:rPr lang="en-US" altLang="zh-TW" dirty="0" err="1"/>
              <a:t>np.linspace</a:t>
            </a:r>
            <a:r>
              <a:rPr lang="en-US" altLang="zh-TW" dirty="0"/>
              <a:t>(2.0, 3.0, </a:t>
            </a:r>
            <a:r>
              <a:rPr lang="en-US" altLang="zh-TW" dirty="0" err="1"/>
              <a:t>num</a:t>
            </a:r>
            <a:r>
              <a:rPr lang="en-US" altLang="zh-TW" dirty="0"/>
              <a:t>=5,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endpoint=False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array([ 2. ,  2.2,  2.4,  2.6,  2.8])</a:t>
            </a:r>
          </a:p>
          <a:p>
            <a:r>
              <a:rPr lang="en-US" altLang="zh-TW" dirty="0"/>
              <a:t>&gt;&gt;&gt; </a:t>
            </a:r>
            <a:r>
              <a:rPr lang="en-US" altLang="zh-TW" dirty="0" err="1"/>
              <a:t>np.linspace</a:t>
            </a:r>
            <a:r>
              <a:rPr lang="en-US" altLang="zh-TW" dirty="0"/>
              <a:t>(2.0, 3.0, </a:t>
            </a:r>
            <a:r>
              <a:rPr lang="en-US" altLang="zh-TW" dirty="0" err="1"/>
              <a:t>num</a:t>
            </a:r>
            <a:r>
              <a:rPr lang="en-US" altLang="zh-TW" dirty="0"/>
              <a:t>=5, </a:t>
            </a:r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retstep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=True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(array([ 2.  ,  2.25,  2.5 ,  2.75,  3.  ]), 0.25)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2900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3663264" cy="812885"/>
          </a:xfrm>
        </p:spPr>
        <p:txBody>
          <a:bodyPr/>
          <a:lstStyle/>
          <a:p>
            <a:r>
              <a:rPr lang="en-US" altLang="zh-TW" dirty="0" err="1"/>
              <a:t>numpy.indices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0692" y="1326811"/>
            <a:ext cx="5695350" cy="462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823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52400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346010" y="2939535"/>
            <a:ext cx="188064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前言</a:t>
            </a:r>
            <a:endParaRPr lang="zh-TW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9816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18136" y="1028467"/>
            <a:ext cx="689323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ar2=</a:t>
            </a:r>
            <a:r>
              <a:rPr lang="en-US" altLang="zh-TW" sz="3200" dirty="0" err="1"/>
              <a:t>np.array</a:t>
            </a:r>
            <a:r>
              <a:rPr lang="en-US" altLang="zh-TW" sz="3200" dirty="0"/>
              <a:t>([[0,3,5],[2,8,7]]) # 2D array</a:t>
            </a:r>
            <a:endParaRPr lang="zh-TW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718136" y="1942755"/>
            <a:ext cx="323518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Shape</a:t>
            </a:r>
            <a:r>
              <a:rPr lang="en-US" altLang="zh-TW" sz="3200" dirty="0"/>
              <a:t> of the array</a:t>
            </a:r>
            <a:endParaRPr lang="zh-TW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2335726" y="2642972"/>
            <a:ext cx="20329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ar2.</a:t>
            </a:r>
            <a:r>
              <a:rPr lang="en-US" altLang="zh-TW" sz="36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shape</a:t>
            </a:r>
            <a:endParaRPr lang="zh-TW" altLang="en-US" sz="36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857598" y="3639750"/>
            <a:ext cx="30957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Number of dimensions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14272" y="4319033"/>
            <a:ext cx="19030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ar2.</a:t>
            </a:r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ndim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9660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227437" y="2295941"/>
            <a:ext cx="47364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dirty="0"/>
              <a:t>x = </a:t>
            </a:r>
            <a:r>
              <a:rPr lang="en-US" altLang="zh-TW" sz="5400" dirty="0" err="1"/>
              <a:t>np.arange</a:t>
            </a:r>
            <a:r>
              <a:rPr lang="en-US" altLang="zh-TW" sz="5400" dirty="0"/>
              <a:t>(4)</a:t>
            </a:r>
            <a:endParaRPr lang="zh-TW" altLang="en-US" sz="5400" dirty="0"/>
          </a:p>
        </p:txBody>
      </p:sp>
      <p:sp>
        <p:nvSpPr>
          <p:cNvPr id="5" name="矩形 4"/>
          <p:cNvSpPr/>
          <p:nvPr/>
        </p:nvSpPr>
        <p:spPr>
          <a:xfrm>
            <a:off x="720810" y="6096170"/>
            <a:ext cx="502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https://ithelp.ithome.com.tw/articles/10195830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227437" y="3529963"/>
            <a:ext cx="421365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x2 = </a:t>
            </a:r>
            <a:r>
              <a:rPr lang="en-US" altLang="zh-TW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x.</a:t>
            </a:r>
            <a:r>
              <a:rPr lang="en-US" altLang="zh-TW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reshape</a:t>
            </a:r>
            <a:r>
              <a:rPr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(4,1)</a:t>
            </a:r>
            <a:endParaRPr lang="zh-TW" alt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2413" y="326421"/>
            <a:ext cx="791079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400" dirty="0"/>
              <a:t>Array shape manipulation</a:t>
            </a:r>
          </a:p>
          <a:p>
            <a:r>
              <a:rPr lang="en-US" altLang="zh-TW" sz="4400" dirty="0" smtClean="0"/>
              <a:t>::reshape</a:t>
            </a:r>
            <a:r>
              <a:rPr lang="en-US" altLang="zh-TW" sz="4400" dirty="0" smtClean="0"/>
              <a:t>()</a:t>
            </a:r>
            <a:endParaRPr lang="zh-TW" altLang="en-US" sz="4400" dirty="0"/>
          </a:p>
        </p:txBody>
      </p:sp>
      <p:sp>
        <p:nvSpPr>
          <p:cNvPr id="8" name="矩形 7"/>
          <p:cNvSpPr/>
          <p:nvPr/>
        </p:nvSpPr>
        <p:spPr>
          <a:xfrm>
            <a:off x="582413" y="4828455"/>
            <a:ext cx="81060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numpy.reshape</a:t>
            </a:r>
            <a:endParaRPr lang="en-US" altLang="zh-TW" dirty="0" smtClean="0"/>
          </a:p>
          <a:p>
            <a:r>
              <a:rPr lang="en-US" altLang="zh-TW" dirty="0"/>
              <a:t>https://docs.scipy.org/doc/numpy-1.13.0/reference/generated/numpy.reshape.html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20810" y="5726838"/>
            <a:ext cx="5037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https://ithelp.ithome.com.tw/articles/10195434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18638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b="59679"/>
          <a:stretch/>
        </p:blipFill>
        <p:spPr>
          <a:xfrm>
            <a:off x="356799" y="-58136"/>
            <a:ext cx="8436263" cy="4275909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14865" y="3682313"/>
            <a:ext cx="4572000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3200" dirty="0"/>
              <a:t>import </a:t>
            </a:r>
            <a:r>
              <a:rPr lang="en-US" altLang="zh-TW" sz="3200" dirty="0" err="1"/>
              <a:t>numpy</a:t>
            </a:r>
            <a:r>
              <a:rPr lang="en-US" altLang="zh-TW" sz="3200" dirty="0"/>
              <a:t> as np</a:t>
            </a:r>
          </a:p>
          <a:p>
            <a:endParaRPr lang="en-US" altLang="zh-TW" sz="3200" dirty="0"/>
          </a:p>
          <a:p>
            <a:r>
              <a:rPr lang="en-US" altLang="zh-TW" sz="3200" dirty="0"/>
              <a:t>a=</a:t>
            </a:r>
            <a:r>
              <a:rPr lang="en-US" altLang="zh-TW" sz="3200" dirty="0" err="1"/>
              <a:t>np.array</a:t>
            </a:r>
            <a:r>
              <a:rPr lang="en-US" altLang="zh-TW" sz="3200" dirty="0"/>
              <a:t>([[0,1],[2,3]])</a:t>
            </a:r>
          </a:p>
          <a:p>
            <a:endParaRPr lang="en-US" altLang="zh-TW" sz="3200" dirty="0"/>
          </a:p>
          <a:p>
            <a:r>
              <a:rPr lang="en-US" altLang="zh-TW" sz="3200" dirty="0" err="1"/>
              <a:t>a.reshape</a:t>
            </a:r>
            <a:r>
              <a:rPr lang="en-US" altLang="zh-TW" sz="3200" dirty="0"/>
              <a:t>(1,4)</a:t>
            </a:r>
          </a:p>
          <a:p>
            <a:r>
              <a:rPr lang="en-US" altLang="zh-TW" sz="3200" dirty="0" err="1"/>
              <a:t>a.reshape</a:t>
            </a:r>
            <a:r>
              <a:rPr lang="en-US" altLang="zh-TW" sz="3200" dirty="0"/>
              <a:t>(4,1)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119735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20761"/>
            <a:ext cx="8158540" cy="604708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896726" y="2677294"/>
            <a:ext cx="2919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np.arange</a:t>
            </a:r>
            <a:r>
              <a:rPr lang="en-US" altLang="zh-TW" dirty="0"/>
              <a:t>(24).reshape(3,4,2)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896726" y="3046626"/>
            <a:ext cx="2919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np.arange</a:t>
            </a:r>
            <a:r>
              <a:rPr lang="en-US" altLang="zh-TW" dirty="0"/>
              <a:t>(24).reshape(4,3,2)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25078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3720928" cy="648128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numpy.ndarray.T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4376" y="1364728"/>
            <a:ext cx="7350403" cy="498813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35125" y="2798972"/>
            <a:ext cx="26896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import </a:t>
            </a:r>
            <a:r>
              <a:rPr lang="en-US" altLang="zh-TW" dirty="0" err="1"/>
              <a:t>numpy</a:t>
            </a:r>
            <a:r>
              <a:rPr lang="en-US" altLang="zh-TW" dirty="0"/>
              <a:t> as np</a:t>
            </a:r>
          </a:p>
          <a:p>
            <a:endParaRPr lang="en-US" altLang="zh-TW" dirty="0"/>
          </a:p>
          <a:p>
            <a:r>
              <a:rPr lang="en-US" altLang="zh-TW" dirty="0"/>
              <a:t>a=</a:t>
            </a:r>
            <a:r>
              <a:rPr lang="en-US" altLang="zh-TW" dirty="0" err="1"/>
              <a:t>np.array</a:t>
            </a:r>
            <a:r>
              <a:rPr lang="en-US" altLang="zh-TW" dirty="0"/>
              <a:t>([[0,1],[2,3]])</a:t>
            </a:r>
          </a:p>
          <a:p>
            <a:endParaRPr lang="en-US" altLang="zh-TW" dirty="0"/>
          </a:p>
          <a:p>
            <a:r>
              <a:rPr lang="en-US" altLang="zh-TW" dirty="0" err="1"/>
              <a:t>a.reshape</a:t>
            </a:r>
            <a:r>
              <a:rPr lang="en-US" altLang="zh-TW" dirty="0"/>
              <a:t>(1,4)</a:t>
            </a:r>
          </a:p>
          <a:p>
            <a:r>
              <a:rPr lang="en-US" altLang="zh-TW" dirty="0" err="1"/>
              <a:t>a.reshape</a:t>
            </a:r>
            <a:r>
              <a:rPr lang="en-US" altLang="zh-TW" dirty="0"/>
              <a:t>(4,1)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9201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b="1" dirty="0"/>
              <a:t>Array shape manipulation</a:t>
            </a:r>
            <a:br>
              <a:rPr lang="en-US" altLang="zh-TW" sz="3200" b="1" dirty="0"/>
            </a:br>
            <a:r>
              <a:rPr lang="en-US" altLang="zh-TW" sz="3200" dirty="0" smtClean="0"/>
              <a:t>Flattening </a:t>
            </a:r>
            <a:r>
              <a:rPr lang="en-US" altLang="zh-TW" sz="3200" dirty="0"/>
              <a:t>a multi-dimensional array</a:t>
            </a:r>
            <a:endParaRPr lang="zh-TW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918518" y="2240862"/>
            <a:ext cx="71133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err="1"/>
              <a:t>ar</a:t>
            </a:r>
            <a:r>
              <a:rPr lang="en-US" altLang="zh-TW" sz="2800" dirty="0"/>
              <a:t>=</a:t>
            </a:r>
            <a:r>
              <a:rPr lang="en-US" altLang="zh-TW" sz="2800" dirty="0" err="1"/>
              <a:t>np.array</a:t>
            </a:r>
            <a:r>
              <a:rPr lang="en-US" altLang="zh-TW" sz="2800" dirty="0"/>
              <a:t>([</a:t>
            </a:r>
            <a:r>
              <a:rPr lang="en-US" altLang="zh-TW" sz="2800" dirty="0" err="1"/>
              <a:t>np.arange</a:t>
            </a:r>
            <a:r>
              <a:rPr lang="en-US" altLang="zh-TW" sz="2800" dirty="0"/>
              <a:t>(1,6</a:t>
            </a:r>
            <a:r>
              <a:rPr lang="en-US" altLang="zh-TW" sz="2800" dirty="0" smtClean="0"/>
              <a:t>),</a:t>
            </a:r>
            <a:r>
              <a:rPr lang="en-US" altLang="zh-TW" sz="2800" dirty="0" err="1" smtClean="0"/>
              <a:t>np.arange</a:t>
            </a:r>
            <a:r>
              <a:rPr lang="en-US" altLang="zh-TW" sz="2800" dirty="0" smtClean="0"/>
              <a:t>(10,15</a:t>
            </a:r>
            <a:r>
              <a:rPr lang="en-US" altLang="zh-TW" sz="2800" dirty="0"/>
              <a:t>)]); </a:t>
            </a:r>
            <a:endParaRPr lang="en-US" altLang="zh-TW" sz="2800" dirty="0" smtClean="0"/>
          </a:p>
          <a:p>
            <a:r>
              <a:rPr lang="en-US" altLang="zh-TW" sz="2800" dirty="0" err="1" smtClean="0"/>
              <a:t>ar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918518" y="3507945"/>
            <a:ext cx="18189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err="1"/>
              <a:t>ar.ravel</a:t>
            </a:r>
            <a:r>
              <a:rPr lang="en-US" altLang="zh-TW" sz="3600" dirty="0"/>
              <a:t>()</a:t>
            </a:r>
            <a:endParaRPr lang="zh-TW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982115" y="4587101"/>
            <a:ext cx="20801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err="1"/>
              <a:t>ar.</a:t>
            </a:r>
            <a:r>
              <a:rPr lang="en-US" altLang="zh-TW" sz="3600" dirty="0" err="1">
                <a:solidFill>
                  <a:srgbClr val="FF0000"/>
                </a:solidFill>
              </a:rPr>
              <a:t>T</a:t>
            </a:r>
            <a:r>
              <a:rPr lang="en-US" altLang="zh-TW" sz="3600" dirty="0" err="1"/>
              <a:t>.ravel</a:t>
            </a:r>
            <a:r>
              <a:rPr lang="en-US" altLang="zh-TW" sz="3600" dirty="0"/>
              <a:t>()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98399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503218" y="3540328"/>
            <a:ext cx="55887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https://www.jianshu.com/p/214798dd8f93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327317" y="2832442"/>
            <a:ext cx="89721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為什麼你用不好</a:t>
            </a:r>
            <a:r>
              <a:rPr lang="en-US" altLang="zh-TW" sz="4000" dirty="0" err="1" smtClean="0"/>
              <a:t>Numpy</a:t>
            </a:r>
            <a:r>
              <a:rPr lang="zh-TW" altLang="en-US" sz="4000" dirty="0"/>
              <a:t>的</a:t>
            </a:r>
            <a:r>
              <a:rPr lang="en-US" altLang="zh-TW" sz="4000" dirty="0" smtClean="0"/>
              <a:t>random</a:t>
            </a:r>
            <a:r>
              <a:rPr lang="zh-TW" altLang="en-US" sz="4000" dirty="0" smtClean="0"/>
              <a:t>函數？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38826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42036"/>
            <a:ext cx="4791847" cy="683740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numpy.random.rand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6540" y="1054255"/>
            <a:ext cx="701451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err="1"/>
              <a:t>numpy.random.rand</a:t>
            </a:r>
            <a:r>
              <a:rPr lang="en-US" altLang="zh-CN" sz="3600" dirty="0"/>
              <a:t>(d0,d1,...,</a:t>
            </a:r>
            <a:r>
              <a:rPr lang="en-US" altLang="zh-CN" sz="3600" dirty="0" err="1"/>
              <a:t>dn</a:t>
            </a:r>
            <a:r>
              <a:rPr lang="en-US" altLang="zh-CN" sz="3600" dirty="0"/>
              <a:t>)</a:t>
            </a:r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smtClean="0"/>
              <a:t>rand</a:t>
            </a:r>
            <a:r>
              <a:rPr lang="zh-CN" altLang="en-US" dirty="0" smtClean="0"/>
              <a:t>函數根據給定維度生成</a:t>
            </a:r>
            <a:r>
              <a:rPr lang="en-US" altLang="zh-CN" dirty="0" smtClean="0"/>
              <a:t>[</a:t>
            </a:r>
            <a:r>
              <a:rPr lang="en-US" altLang="zh-CN" dirty="0"/>
              <a:t>0,1</a:t>
            </a:r>
            <a:r>
              <a:rPr lang="en-US" altLang="zh-CN" dirty="0" smtClean="0"/>
              <a:t>)</a:t>
            </a:r>
            <a:r>
              <a:rPr lang="zh-CN" altLang="en-US" dirty="0" smtClean="0"/>
              <a:t>之間的資料，包含</a:t>
            </a:r>
            <a:r>
              <a:rPr lang="en-US" altLang="zh-CN" dirty="0" smtClean="0"/>
              <a:t>0</a:t>
            </a:r>
            <a:r>
              <a:rPr lang="zh-CN" altLang="en-US" dirty="0"/>
              <a:t>，不包含</a:t>
            </a:r>
            <a:r>
              <a:rPr lang="en-US" altLang="zh-CN" dirty="0"/>
              <a:t>1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 smtClean="0"/>
              <a:t>dn</a:t>
            </a:r>
            <a:r>
              <a:rPr lang="zh-CN" altLang="en-US" dirty="0" smtClean="0"/>
              <a:t>表格每個維度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返回值為指定維度的</a:t>
            </a:r>
            <a:r>
              <a:rPr lang="en-US" altLang="zh-CN" dirty="0" smtClean="0"/>
              <a:t>array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853402" y="3057488"/>
            <a:ext cx="32947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np.random.rand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(4,2)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29585" y="4015084"/>
            <a:ext cx="35423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array([[ 0.02173903,  0.44376568],</a:t>
            </a:r>
          </a:p>
          <a:p>
            <a:r>
              <a:rPr lang="en-US" altLang="zh-TW" dirty="0"/>
              <a:t>       [ 0.25309942,  0.85259262],</a:t>
            </a:r>
          </a:p>
          <a:p>
            <a:r>
              <a:rPr lang="en-US" altLang="zh-TW" dirty="0"/>
              <a:t>       [ 0.56465709,  0.95135013],</a:t>
            </a:r>
          </a:p>
          <a:p>
            <a:r>
              <a:rPr lang="en-US" altLang="zh-TW" dirty="0"/>
              <a:t>       [ 0.14145746,  0.55389458]])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96462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42036"/>
            <a:ext cx="4791847" cy="683740"/>
          </a:xfrm>
        </p:spPr>
        <p:txBody>
          <a:bodyPr>
            <a:normAutofit fontScale="90000"/>
          </a:bodyPr>
          <a:lstStyle/>
          <a:p>
            <a:r>
              <a:rPr lang="en-US" altLang="zh-TW" dirty="0" err="1"/>
              <a:t>numpy.random.rand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5305" y="1575994"/>
            <a:ext cx="32947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np.random.rand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(4,2)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37639" y="2433419"/>
            <a:ext cx="35423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array([[ 0.02173903,  0.44376568],</a:t>
            </a:r>
          </a:p>
          <a:p>
            <a:r>
              <a:rPr lang="en-US" altLang="zh-TW" dirty="0"/>
              <a:t>       [ 0.25309942,  0.85259262],</a:t>
            </a:r>
          </a:p>
          <a:p>
            <a:r>
              <a:rPr lang="en-US" altLang="zh-TW" dirty="0"/>
              <a:t>       [ 0.56465709,  0.95135013],</a:t>
            </a:r>
          </a:p>
          <a:p>
            <a:r>
              <a:rPr lang="en-US" altLang="zh-TW" dirty="0"/>
              <a:t>       [ 0.14145746,  0.55389458]])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166098" y="1452883"/>
            <a:ext cx="46506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np.random.rand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(4,3,2) </a:t>
            </a:r>
            <a:endParaRPr lang="en-US" altLang="zh-TW" sz="36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66394" y="2162077"/>
            <a:ext cx="457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array([[[ 0.08256277,  0.11408276],</a:t>
            </a:r>
          </a:p>
          <a:p>
            <a:r>
              <a:rPr lang="en-US" altLang="zh-TW" dirty="0"/>
              <a:t>        [ 0.11182496,  0.51452019],</a:t>
            </a:r>
          </a:p>
          <a:p>
            <a:r>
              <a:rPr lang="en-US" altLang="zh-TW" dirty="0"/>
              <a:t>        [ 0.09731856,  0.18279204]],</a:t>
            </a:r>
          </a:p>
          <a:p>
            <a:endParaRPr lang="en-US" altLang="zh-TW" dirty="0"/>
          </a:p>
          <a:p>
            <a:r>
              <a:rPr lang="en-US" altLang="zh-TW" dirty="0"/>
              <a:t>       [[ 0.74637005,  0.76065562],</a:t>
            </a:r>
          </a:p>
          <a:p>
            <a:r>
              <a:rPr lang="en-US" altLang="zh-TW" dirty="0"/>
              <a:t>        [ 0.32060311,  0.69410458],</a:t>
            </a:r>
          </a:p>
          <a:p>
            <a:r>
              <a:rPr lang="en-US" altLang="zh-TW" dirty="0"/>
              <a:t>        [ 0.28890543,  0.68532579]],</a:t>
            </a:r>
          </a:p>
          <a:p>
            <a:endParaRPr lang="en-US" altLang="zh-TW" dirty="0"/>
          </a:p>
          <a:p>
            <a:r>
              <a:rPr lang="en-US" altLang="zh-TW" dirty="0"/>
              <a:t>       [[ 0.72110169,  0.52517524],</a:t>
            </a:r>
          </a:p>
          <a:p>
            <a:r>
              <a:rPr lang="en-US" altLang="zh-TW" dirty="0"/>
              <a:t>        [ 0.32876607,  0.66632414],</a:t>
            </a:r>
          </a:p>
          <a:p>
            <a:r>
              <a:rPr lang="en-US" altLang="zh-TW" dirty="0"/>
              <a:t>        [ 0.45762399,  0.49176764]],</a:t>
            </a:r>
          </a:p>
          <a:p>
            <a:endParaRPr lang="en-US" altLang="zh-TW" dirty="0"/>
          </a:p>
          <a:p>
            <a:r>
              <a:rPr lang="en-US" altLang="zh-TW" dirty="0"/>
              <a:t>       [[ 0.73886671,  0.81877121],</a:t>
            </a:r>
          </a:p>
          <a:p>
            <a:r>
              <a:rPr lang="en-US" altLang="zh-TW" dirty="0"/>
              <a:t>        [ 0.03984658,  0.99454548],</a:t>
            </a:r>
          </a:p>
          <a:p>
            <a:r>
              <a:rPr lang="en-US" altLang="zh-TW" dirty="0"/>
              <a:t>        [ 0.18205926,  0.99637823]]])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5808657" y="1042472"/>
            <a:ext cx="1609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# shape: 4*3*2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91818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60710" y="2025919"/>
            <a:ext cx="763959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/>
              <a:t>返回隨機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整數</a:t>
            </a:r>
            <a:r>
              <a:rPr lang="zh-TW" altLang="en-US" dirty="0" smtClean="0"/>
              <a:t>，範圍區間為</a:t>
            </a:r>
            <a:r>
              <a:rPr lang="en-US" altLang="zh-TW" dirty="0" smtClean="0"/>
              <a:t>[</a:t>
            </a:r>
            <a:r>
              <a:rPr lang="en-US" altLang="zh-TW" dirty="0" err="1"/>
              <a:t>low,high</a:t>
            </a:r>
            <a:r>
              <a:rPr lang="zh-TW" altLang="en-US" dirty="0"/>
              <a:t>），包含</a:t>
            </a:r>
            <a:r>
              <a:rPr lang="en-US" altLang="zh-TW" dirty="0"/>
              <a:t>low</a:t>
            </a:r>
            <a:r>
              <a:rPr lang="zh-TW" altLang="en-US" dirty="0"/>
              <a:t>，不包含</a:t>
            </a:r>
            <a:r>
              <a:rPr lang="en-US" altLang="zh-TW" dirty="0" smtClean="0"/>
              <a:t>high</a:t>
            </a:r>
            <a:r>
              <a:rPr lang="zh-TW" altLang="en-US" dirty="0" smtClean="0"/>
              <a:t>參數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smtClean="0"/>
              <a:t>low</a:t>
            </a:r>
            <a:r>
              <a:rPr lang="zh-TW" altLang="en-US" dirty="0" smtClean="0"/>
              <a:t>為最小值，</a:t>
            </a:r>
            <a:r>
              <a:rPr lang="en-US" altLang="zh-TW" dirty="0" smtClean="0"/>
              <a:t>high</a:t>
            </a:r>
            <a:r>
              <a:rPr lang="zh-TW" altLang="en-US" dirty="0" smtClean="0"/>
              <a:t>為最大值，</a:t>
            </a:r>
            <a:r>
              <a:rPr lang="en-US" altLang="zh-TW" dirty="0" smtClean="0"/>
              <a:t>size</a:t>
            </a:r>
            <a:r>
              <a:rPr lang="zh-TW" altLang="en-US" dirty="0" smtClean="0"/>
              <a:t>為陣列維度大小，</a:t>
            </a:r>
            <a:r>
              <a:rPr lang="en-US" altLang="zh-TW" dirty="0" err="1" smtClean="0"/>
              <a:t>dtype</a:t>
            </a:r>
            <a:r>
              <a:rPr lang="zh-TW" altLang="en-US" dirty="0" smtClean="0"/>
              <a:t>為資料類型，預設的資料類型是</a:t>
            </a:r>
            <a:r>
              <a:rPr lang="en-US" altLang="zh-TW" dirty="0" smtClean="0"/>
              <a:t>np.int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smtClean="0"/>
              <a:t>high</a:t>
            </a:r>
            <a:r>
              <a:rPr lang="zh-TW" altLang="en-US" dirty="0" smtClean="0"/>
              <a:t>沒有填寫時，</a:t>
            </a:r>
            <a:r>
              <a:rPr lang="zh-TW" altLang="en-US" dirty="0"/>
              <a:t>預設</a:t>
            </a:r>
            <a:r>
              <a:rPr lang="zh-TW" altLang="en-US" dirty="0" smtClean="0"/>
              <a:t>生成亂數的範圍是</a:t>
            </a:r>
            <a:r>
              <a:rPr lang="en-US" altLang="zh-TW" dirty="0" smtClean="0"/>
              <a:t>[</a:t>
            </a:r>
            <a:r>
              <a:rPr lang="en-US" altLang="zh-TW" dirty="0"/>
              <a:t>0</a:t>
            </a:r>
            <a:r>
              <a:rPr lang="zh-TW" altLang="en-US" dirty="0"/>
              <a:t>，</a:t>
            </a:r>
            <a:r>
              <a:rPr lang="en-US" altLang="zh-TW" dirty="0"/>
              <a:t>low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845381" y="572572"/>
            <a:ext cx="4925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numpy.random.rand</a:t>
            </a:r>
            <a:r>
              <a:rPr lang="en-US" altLang="zh-TW" sz="3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6" name="矩形 5"/>
          <p:cNvSpPr/>
          <p:nvPr/>
        </p:nvSpPr>
        <p:spPr>
          <a:xfrm>
            <a:off x="845381" y="1422356"/>
            <a:ext cx="66947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err="1"/>
              <a:t>numpy.random.randint</a:t>
            </a:r>
            <a:r>
              <a:rPr lang="en-US" altLang="zh-TW" sz="2000" dirty="0"/>
              <a:t>(low, high=None, size=None, </a:t>
            </a:r>
            <a:r>
              <a:rPr lang="en-US" altLang="zh-TW" sz="2000" dirty="0" err="1"/>
              <a:t>dtype</a:t>
            </a:r>
            <a:r>
              <a:rPr lang="en-US" altLang="zh-TW" sz="2000" dirty="0"/>
              <a:t>='l')</a:t>
            </a:r>
          </a:p>
        </p:txBody>
      </p:sp>
      <p:sp>
        <p:nvSpPr>
          <p:cNvPr id="7" name="矩形 6"/>
          <p:cNvSpPr/>
          <p:nvPr/>
        </p:nvSpPr>
        <p:spPr>
          <a:xfrm>
            <a:off x="1412789" y="4011997"/>
            <a:ext cx="73605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np.random.randint</a:t>
            </a:r>
            <a:r>
              <a:rPr lang="en-US" altLang="zh-TW" dirty="0"/>
              <a:t>(1,size=5</a:t>
            </a:r>
            <a:r>
              <a:rPr lang="en-US" altLang="zh-TW" dirty="0" smtClean="0"/>
              <a:t>)</a:t>
            </a:r>
            <a:r>
              <a:rPr lang="zh-TW" altLang="en-US" dirty="0" smtClean="0"/>
              <a:t>  </a:t>
            </a:r>
            <a:r>
              <a:rPr lang="en-US" altLang="zh-TW" dirty="0" smtClean="0"/>
              <a:t> </a:t>
            </a:r>
            <a:r>
              <a:rPr lang="en-US" altLang="zh-TW" dirty="0"/>
              <a:t># </a:t>
            </a:r>
            <a:r>
              <a:rPr lang="zh-TW" altLang="en-US" dirty="0"/>
              <a:t>返回</a:t>
            </a:r>
            <a:r>
              <a:rPr lang="en-US" altLang="zh-TW" dirty="0"/>
              <a:t>[0,1</a:t>
            </a:r>
            <a:r>
              <a:rPr lang="en-US" altLang="zh-TW" dirty="0" smtClean="0"/>
              <a:t>)</a:t>
            </a:r>
            <a:r>
              <a:rPr lang="zh-TW" altLang="en-US" dirty="0" smtClean="0"/>
              <a:t>之間的整數，所以只有</a:t>
            </a:r>
            <a:r>
              <a:rPr lang="en-US" altLang="zh-TW" dirty="0" smtClean="0"/>
              <a:t>0</a:t>
            </a:r>
          </a:p>
          <a:p>
            <a:r>
              <a:rPr lang="zh-TW" altLang="en-US" dirty="0"/>
              <a:t> </a:t>
            </a:r>
            <a:r>
              <a:rPr lang="zh-TW" altLang="en-US" dirty="0" smtClean="0"/>
              <a:t>                                                    </a:t>
            </a:r>
            <a:r>
              <a:rPr lang="en-US" altLang="zh-TW" dirty="0" smtClean="0"/>
              <a:t>#</a:t>
            </a:r>
            <a:r>
              <a:rPr lang="zh-TW" altLang="en-US" dirty="0" smtClean="0"/>
              <a:t>  </a:t>
            </a:r>
            <a:r>
              <a:rPr lang="en-US" altLang="zh-TW" dirty="0" smtClean="0"/>
              <a:t>array</a:t>
            </a:r>
            <a:r>
              <a:rPr lang="en-US" altLang="zh-TW" dirty="0"/>
              <a:t>([0, 0, 0, 0, 0</a:t>
            </a:r>
            <a:r>
              <a:rPr lang="en-US" altLang="zh-TW" dirty="0" smtClean="0"/>
              <a:t>])</a:t>
            </a:r>
          </a:p>
          <a:p>
            <a:r>
              <a:rPr lang="en-US" altLang="zh-CN" dirty="0" err="1"/>
              <a:t>np.random.randint</a:t>
            </a:r>
            <a:r>
              <a:rPr lang="en-US" altLang="zh-CN" dirty="0"/>
              <a:t>(1,5) </a:t>
            </a:r>
            <a:r>
              <a:rPr lang="zh-TW" altLang="en-US" dirty="0" smtClean="0"/>
              <a:t>          </a:t>
            </a:r>
            <a:r>
              <a:rPr lang="en-US" altLang="zh-CN" dirty="0" smtClean="0"/>
              <a:t># </a:t>
            </a:r>
            <a:r>
              <a:rPr lang="zh-CN" altLang="en-US" dirty="0"/>
              <a:t>返回</a:t>
            </a:r>
            <a:r>
              <a:rPr lang="en-US" altLang="zh-CN" dirty="0"/>
              <a:t>1</a:t>
            </a:r>
            <a:r>
              <a:rPr lang="zh-CN" altLang="en-US" dirty="0"/>
              <a:t>个</a:t>
            </a:r>
            <a:r>
              <a:rPr lang="en-US" altLang="zh-CN" dirty="0"/>
              <a:t>[1,5)</a:t>
            </a:r>
            <a:r>
              <a:rPr lang="zh-CN" altLang="en-US" dirty="0"/>
              <a:t>时间的随机整</a:t>
            </a:r>
            <a:r>
              <a:rPr lang="zh-CN" altLang="en-US" dirty="0" smtClean="0"/>
              <a:t>数</a:t>
            </a:r>
            <a:endParaRPr lang="en-US" altLang="zh-CN" dirty="0" smtClean="0"/>
          </a:p>
          <a:p>
            <a:r>
              <a:rPr lang="zh-TW" altLang="en-US" dirty="0"/>
              <a:t> </a:t>
            </a:r>
            <a:r>
              <a:rPr lang="zh-TW" altLang="en-US" dirty="0" smtClean="0"/>
              <a:t>                                                    </a:t>
            </a:r>
            <a:r>
              <a:rPr lang="en-US" altLang="zh-TW" dirty="0" smtClean="0"/>
              <a:t>#</a:t>
            </a:r>
            <a:r>
              <a:rPr lang="zh-TW" altLang="en-US" dirty="0" smtClean="0"/>
              <a:t> </a:t>
            </a:r>
            <a:r>
              <a:rPr lang="en-US" altLang="zh-TW" dirty="0" smtClean="0"/>
              <a:t>4</a:t>
            </a:r>
          </a:p>
          <a:p>
            <a:r>
              <a:rPr lang="en-US" altLang="zh-TW" dirty="0" err="1"/>
              <a:t>np.random.randint</a:t>
            </a:r>
            <a:r>
              <a:rPr lang="en-US" altLang="zh-TW" dirty="0"/>
              <a:t>(-5,5,size=(2,2</a:t>
            </a:r>
            <a:r>
              <a:rPr lang="en-US" altLang="zh-TW" dirty="0" smtClean="0"/>
              <a:t>))</a:t>
            </a:r>
          </a:p>
          <a:p>
            <a:endParaRPr lang="en-US" altLang="zh-TW" dirty="0"/>
          </a:p>
          <a:p>
            <a:r>
              <a:rPr lang="en-US" altLang="zh-TW" dirty="0"/>
              <a:t>                                                   </a:t>
            </a:r>
            <a:r>
              <a:rPr lang="en-US" altLang="zh-TW" dirty="0" smtClean="0"/>
              <a:t># array</a:t>
            </a:r>
            <a:r>
              <a:rPr lang="en-US" altLang="zh-TW" dirty="0"/>
              <a:t>([[ 2, -1],</a:t>
            </a:r>
          </a:p>
          <a:p>
            <a:r>
              <a:rPr lang="en-US" altLang="zh-TW" dirty="0"/>
              <a:t>       </a:t>
            </a:r>
            <a:r>
              <a:rPr lang="en-US" altLang="zh-TW" dirty="0" smtClean="0"/>
              <a:t>                                                          [ </a:t>
            </a:r>
            <a:r>
              <a:rPr lang="en-US" altLang="zh-TW" dirty="0"/>
              <a:t>2,  0]])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461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6455891" cy="854074"/>
          </a:xfrm>
        </p:spPr>
        <p:txBody>
          <a:bodyPr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各種大量資料的分析問題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761999" y="1643091"/>
            <a:ext cx="769825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手寫識別程式怎麼做？ 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如何實現人臉識別系統？ 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如何過濾垃圾郵件？ 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電子商務網站上猜你喜歡的商品是什麼原理？如何實現？ 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電影網站如何去推薦符合用戶喜好的電影？ 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如何利用機器學習對消費者的特性進行細分，從而更好地服務各細分市場的消費者？ 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銀行如何去檢測用戶的信用卡可能被盜了？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0094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46242" y="846604"/>
            <a:ext cx="649961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作用：使得亂數據可預測。</a:t>
            </a:r>
          </a:p>
          <a:p>
            <a:r>
              <a:rPr lang="zh-CN" altLang="en-US" sz="2400" dirty="0" smtClean="0"/>
              <a:t>當我們設置相同的</a:t>
            </a:r>
            <a:r>
              <a:rPr lang="en-US" altLang="zh-CN" sz="2400" dirty="0" smtClean="0"/>
              <a:t>seed</a:t>
            </a:r>
            <a:r>
              <a:rPr lang="zh-CN" altLang="en-US" sz="2400" dirty="0" smtClean="0"/>
              <a:t>，每次生成的亂數相同。</a:t>
            </a:r>
            <a:endParaRPr lang="en-US" altLang="zh-CN" sz="2400" dirty="0" smtClean="0"/>
          </a:p>
          <a:p>
            <a:r>
              <a:rPr lang="zh-CN" altLang="en-US" sz="2400" dirty="0" smtClean="0"/>
              <a:t>如果不設置</a:t>
            </a:r>
            <a:r>
              <a:rPr lang="en-US" altLang="zh-CN" sz="2400" dirty="0" smtClean="0"/>
              <a:t>seed</a:t>
            </a:r>
            <a:r>
              <a:rPr lang="zh-CN" altLang="en-US" sz="2400" dirty="0" smtClean="0"/>
              <a:t>，則每次會生成不同的亂數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519020" y="201569"/>
            <a:ext cx="34807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numpy.random.seed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</p:txBody>
      </p:sp>
      <p:sp>
        <p:nvSpPr>
          <p:cNvPr id="4" name="矩形 3"/>
          <p:cNvSpPr/>
          <p:nvPr/>
        </p:nvSpPr>
        <p:spPr>
          <a:xfrm>
            <a:off x="794951" y="2323241"/>
            <a:ext cx="26567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np.random.seed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(0)</a:t>
            </a:r>
          </a:p>
          <a:p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np.random.rand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(5)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 flipV="1">
            <a:off x="696098" y="3489893"/>
            <a:ext cx="922638" cy="120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618736" y="3276053"/>
            <a:ext cx="74428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array([ 0.5488135 ,  0.71518937,  0.60276338,  0.54488318,  0.4236548 ])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860855" y="3857930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np.random.seed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(1676)</a:t>
            </a:r>
          </a:p>
          <a:p>
            <a:r>
              <a:rPr lang="en-US" altLang="zh-TW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np.random.rand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(5)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696098" y="5024582"/>
            <a:ext cx="922638" cy="120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692877" y="4874505"/>
            <a:ext cx="71463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array([ 0.39983389,  0.29426895,  0.89541728,  0.71807369,  0.3531823 ])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60855" y="5312905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np.random.seed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(1676)</a:t>
            </a:r>
          </a:p>
          <a:p>
            <a:r>
              <a:rPr lang="en-US" altLang="zh-TW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np.random.rand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(5)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4596714" y="5959577"/>
            <a:ext cx="922638" cy="120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1905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建立</a:t>
            </a:r>
            <a:r>
              <a:rPr lang="en-US" altLang="zh-TW" dirty="0" smtClean="0"/>
              <a:t>array(</a:t>
            </a:r>
            <a:r>
              <a:rPr lang="zh-TW" altLang="en-US" dirty="0" smtClean="0"/>
              <a:t>陣列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3893" y="1825109"/>
            <a:ext cx="742641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/>
              <a:t>import </a:t>
            </a:r>
            <a:r>
              <a:rPr lang="en-US" altLang="zh-TW" sz="2800" dirty="0" err="1" smtClean="0"/>
              <a:t>numpy</a:t>
            </a:r>
            <a:r>
              <a:rPr lang="en-US" altLang="zh-TW" sz="2800" dirty="0" smtClean="0"/>
              <a:t> as np</a:t>
            </a:r>
          </a:p>
          <a:p>
            <a:r>
              <a:rPr lang="en-US" altLang="zh-TW" sz="2800" dirty="0" err="1" smtClean="0"/>
              <a:t>np.random.seed</a:t>
            </a:r>
            <a:r>
              <a:rPr lang="en-US" altLang="zh-TW" sz="2800" dirty="0" smtClean="0"/>
              <a:t>(0) </a:t>
            </a:r>
          </a:p>
          <a:p>
            <a:endParaRPr lang="en-US" altLang="zh-TW" sz="2800" dirty="0" smtClean="0"/>
          </a:p>
          <a:p>
            <a:r>
              <a:rPr lang="en-US" altLang="zh-TW" sz="2800" dirty="0" smtClean="0"/>
              <a:t>x1 = </a:t>
            </a:r>
            <a:r>
              <a:rPr lang="en-US" altLang="zh-TW" sz="2800" dirty="0" err="1" smtClean="0"/>
              <a:t>np.random.randint</a:t>
            </a:r>
            <a:r>
              <a:rPr lang="en-US" altLang="zh-TW" sz="2800" dirty="0" smtClean="0"/>
              <a:t>(10, size=6) </a:t>
            </a:r>
          </a:p>
          <a:p>
            <a:r>
              <a:rPr lang="en-US" altLang="zh-TW" sz="2800" dirty="0" smtClean="0"/>
              <a:t>x2 = </a:t>
            </a:r>
            <a:r>
              <a:rPr lang="en-US" altLang="zh-TW" sz="2800" dirty="0" err="1" smtClean="0"/>
              <a:t>np.random.randint</a:t>
            </a:r>
            <a:r>
              <a:rPr lang="en-US" altLang="zh-TW" sz="2800" dirty="0" smtClean="0"/>
              <a:t>(10, size=(3, 4)) </a:t>
            </a:r>
          </a:p>
          <a:p>
            <a:r>
              <a:rPr lang="en-US" altLang="zh-TW" sz="2800" dirty="0" smtClean="0"/>
              <a:t>x3 = </a:t>
            </a:r>
            <a:r>
              <a:rPr lang="en-US" altLang="zh-TW" sz="2800" dirty="0" err="1" smtClean="0"/>
              <a:t>np.random.randint</a:t>
            </a:r>
            <a:r>
              <a:rPr lang="en-US" altLang="zh-TW" sz="2800" dirty="0" smtClean="0"/>
              <a:t>(10, size=(3, 4, 5))  </a:t>
            </a:r>
            <a:endParaRPr lang="zh-TW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5081255" y="1825109"/>
            <a:ext cx="25374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# seed for reproducibility</a:t>
            </a:r>
          </a:p>
        </p:txBody>
      </p:sp>
      <p:sp>
        <p:nvSpPr>
          <p:cNvPr id="6" name="矩形 5"/>
          <p:cNvSpPr/>
          <p:nvPr/>
        </p:nvSpPr>
        <p:spPr>
          <a:xfrm>
            <a:off x="6194907" y="3133605"/>
            <a:ext cx="2320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One-dimensional array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197087" y="3603187"/>
            <a:ext cx="23182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Two-dimensional array</a:t>
            </a:r>
          </a:p>
        </p:txBody>
      </p:sp>
      <p:sp>
        <p:nvSpPr>
          <p:cNvPr id="8" name="矩形 7"/>
          <p:cNvSpPr/>
          <p:nvPr/>
        </p:nvSpPr>
        <p:spPr>
          <a:xfrm>
            <a:off x="6653843" y="4052976"/>
            <a:ext cx="2472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Three-dimensional array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795334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15205" y="4224688"/>
            <a:ext cx="32613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/>
              <a:t>array([[3, 5, 2, 4],</a:t>
            </a:r>
          </a:p>
          <a:p>
            <a:r>
              <a:rPr lang="en-US" altLang="zh-TW" sz="3200" dirty="0" smtClean="0"/>
              <a:t>       [7, 6, 8, 8],</a:t>
            </a:r>
          </a:p>
          <a:p>
            <a:r>
              <a:rPr lang="en-US" altLang="zh-TW" sz="3200" dirty="0" smtClean="0"/>
              <a:t>       [1, 6, 7, 7]])</a:t>
            </a:r>
            <a:endParaRPr lang="zh-TW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1280845" y="1721970"/>
            <a:ext cx="3765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array([5, 0, 3, 3, 7, 9])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407572" y="879788"/>
            <a:ext cx="61019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x1 = </a:t>
            </a:r>
            <a:r>
              <a:rPr lang="en-US" altLang="zh-TW" sz="3200" dirty="0" err="1" smtClean="0"/>
              <a:t>np.random.randint</a:t>
            </a:r>
            <a:r>
              <a:rPr lang="en-US" altLang="zh-TW" sz="3200" dirty="0" smtClean="0"/>
              <a:t>(10, size=6) </a:t>
            </a:r>
          </a:p>
        </p:txBody>
      </p:sp>
      <p:sp>
        <p:nvSpPr>
          <p:cNvPr id="2" name="矩形 1"/>
          <p:cNvSpPr/>
          <p:nvPr/>
        </p:nvSpPr>
        <p:spPr>
          <a:xfrm>
            <a:off x="407572" y="2821558"/>
            <a:ext cx="75520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x2 = </a:t>
            </a:r>
            <a:r>
              <a:rPr lang="en-US" altLang="zh-TW" sz="3600" dirty="0" err="1"/>
              <a:t>np.random.randint</a:t>
            </a:r>
            <a:r>
              <a:rPr lang="en-US" altLang="zh-TW" sz="3600" dirty="0"/>
              <a:t>(10, size=(3, 4)) </a:t>
            </a:r>
          </a:p>
        </p:txBody>
      </p:sp>
    </p:spTree>
    <p:extLst>
      <p:ext uri="{BB962C8B-B14F-4D97-AF65-F5344CB8AC3E}">
        <p14:creationId xmlns:p14="http://schemas.microsoft.com/office/powerpoint/2010/main" val="38369572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495168" y="1546636"/>
            <a:ext cx="268965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array([[[8, 1, 5, 9, 8],</a:t>
            </a:r>
          </a:p>
          <a:p>
            <a:r>
              <a:rPr lang="en-US" altLang="zh-TW" sz="2000" dirty="0" smtClean="0"/>
              <a:t>        [9, 4, 3, 0, 3],</a:t>
            </a:r>
          </a:p>
          <a:p>
            <a:r>
              <a:rPr lang="en-US" altLang="zh-TW" sz="2000" dirty="0" smtClean="0"/>
              <a:t>        [5, 0, 2, 3, 8],</a:t>
            </a:r>
          </a:p>
          <a:p>
            <a:r>
              <a:rPr lang="en-US" altLang="zh-TW" sz="2000" dirty="0" smtClean="0"/>
              <a:t>        [1, 3, 3, 3, 7]],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       [[0, 1, 9, 9, 0],</a:t>
            </a:r>
          </a:p>
          <a:p>
            <a:r>
              <a:rPr lang="en-US" altLang="zh-TW" sz="2000" dirty="0" smtClean="0"/>
              <a:t>        [4, 7, 3, 2, 7],</a:t>
            </a:r>
          </a:p>
          <a:p>
            <a:r>
              <a:rPr lang="en-US" altLang="zh-TW" sz="2000" dirty="0" smtClean="0"/>
              <a:t>        [2, 0, 0, 4, 5],</a:t>
            </a:r>
          </a:p>
          <a:p>
            <a:r>
              <a:rPr lang="en-US" altLang="zh-TW" sz="2000" dirty="0" smtClean="0"/>
              <a:t>        [5, 6, 8, 4, 1]],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       [[4, 9, 8, 1, 1],</a:t>
            </a:r>
          </a:p>
          <a:p>
            <a:r>
              <a:rPr lang="en-US" altLang="zh-TW" sz="2000" dirty="0" smtClean="0"/>
              <a:t>        [7, 9, 9, 3, 6],</a:t>
            </a:r>
          </a:p>
          <a:p>
            <a:r>
              <a:rPr lang="en-US" altLang="zh-TW" sz="2000" dirty="0" smtClean="0"/>
              <a:t>        [7, 2, 0, 3, 5],</a:t>
            </a:r>
          </a:p>
          <a:p>
            <a:r>
              <a:rPr lang="en-US" altLang="zh-TW" sz="2000" dirty="0" smtClean="0"/>
              <a:t>        [9, 4, 4, 6, 4]]])</a:t>
            </a:r>
            <a:endParaRPr lang="zh-TW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794532" y="682367"/>
            <a:ext cx="81099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x3 = </a:t>
            </a:r>
            <a:r>
              <a:rPr lang="en-US" altLang="zh-TW" sz="3600" dirty="0" err="1"/>
              <a:t>np.random.randint</a:t>
            </a:r>
            <a:r>
              <a:rPr lang="en-US" altLang="zh-TW" sz="3600" dirty="0"/>
              <a:t>(10, size=(3, 4, 5))  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281955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02355"/>
          </a:xfrm>
        </p:spPr>
        <p:txBody>
          <a:bodyPr/>
          <a:lstStyle/>
          <a:p>
            <a:r>
              <a:rPr lang="en-US" altLang="zh-TW" dirty="0" smtClean="0"/>
              <a:t>create </a:t>
            </a:r>
            <a:r>
              <a:rPr lang="en-US" altLang="zh-TW" dirty="0"/>
              <a:t>identity matrix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38865" y="1690689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dirty="0"/>
              <a:t>array([[ 1.,  0.,  0.],</a:t>
            </a:r>
          </a:p>
          <a:p>
            <a:r>
              <a:rPr lang="en-US" altLang="zh-TW" sz="4400" dirty="0"/>
              <a:t>      </a:t>
            </a:r>
            <a:r>
              <a:rPr lang="en-US" altLang="zh-TW" sz="4400" dirty="0" smtClean="0"/>
              <a:t>      </a:t>
            </a:r>
            <a:r>
              <a:rPr lang="en-US" altLang="zh-TW" sz="4400" dirty="0"/>
              <a:t>[ 0.,  1.,  0.],</a:t>
            </a:r>
          </a:p>
          <a:p>
            <a:r>
              <a:rPr lang="en-US" altLang="zh-TW" sz="4400" dirty="0"/>
              <a:t>       </a:t>
            </a:r>
            <a:r>
              <a:rPr lang="en-US" altLang="zh-TW" sz="4400" dirty="0" smtClean="0"/>
              <a:t>     [ </a:t>
            </a:r>
            <a:r>
              <a:rPr lang="en-US" altLang="zh-TW" sz="4400" dirty="0"/>
              <a:t>0.,  0.,  1.]])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2605619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002355"/>
          </a:xfrm>
        </p:spPr>
        <p:txBody>
          <a:bodyPr/>
          <a:lstStyle/>
          <a:p>
            <a:r>
              <a:rPr lang="en-US" altLang="zh-TW" dirty="0" smtClean="0"/>
              <a:t>create </a:t>
            </a:r>
            <a:r>
              <a:rPr lang="en-US" altLang="zh-TW" dirty="0"/>
              <a:t>identity matrix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38865" y="1690689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400" dirty="0"/>
              <a:t>array([[ 1.,  0.,  0.],</a:t>
            </a:r>
          </a:p>
          <a:p>
            <a:r>
              <a:rPr lang="en-US" altLang="zh-TW" sz="4400" dirty="0"/>
              <a:t>      </a:t>
            </a:r>
            <a:r>
              <a:rPr lang="en-US" altLang="zh-TW" sz="4400" dirty="0" smtClean="0"/>
              <a:t>      </a:t>
            </a:r>
            <a:r>
              <a:rPr lang="en-US" altLang="zh-TW" sz="4400" dirty="0"/>
              <a:t>[ 0.,  1.,  0.],</a:t>
            </a:r>
          </a:p>
          <a:p>
            <a:r>
              <a:rPr lang="en-US" altLang="zh-TW" sz="4400" dirty="0"/>
              <a:t>       </a:t>
            </a:r>
            <a:r>
              <a:rPr lang="en-US" altLang="zh-TW" sz="4400" dirty="0" smtClean="0"/>
              <a:t>     [ </a:t>
            </a:r>
            <a:r>
              <a:rPr lang="en-US" altLang="zh-TW" sz="4400" dirty="0"/>
              <a:t>0.,  0.,  1.]])</a:t>
            </a:r>
            <a:endParaRPr lang="zh-TW" altLang="en-US" sz="4400" dirty="0"/>
          </a:p>
        </p:txBody>
      </p:sp>
      <p:sp>
        <p:nvSpPr>
          <p:cNvPr id="3" name="矩形 2"/>
          <p:cNvSpPr/>
          <p:nvPr/>
        </p:nvSpPr>
        <p:spPr>
          <a:xfrm>
            <a:off x="2291594" y="4339967"/>
            <a:ext cx="379539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/>
              <a:t>ar9 = </a:t>
            </a:r>
            <a:r>
              <a:rPr lang="en-US" altLang="zh-TW" sz="4400" dirty="0" err="1"/>
              <a:t>np.</a:t>
            </a:r>
            <a:r>
              <a:rPr lang="en-US" altLang="zh-TW" sz="4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eye</a:t>
            </a:r>
            <a:r>
              <a:rPr lang="en-US" altLang="zh-TW" sz="4400" dirty="0"/>
              <a:t>(3</a:t>
            </a:r>
            <a:r>
              <a:rPr lang="en-US" altLang="zh-TW" sz="4400" dirty="0" smtClean="0"/>
              <a:t>);</a:t>
            </a:r>
          </a:p>
          <a:p>
            <a:r>
              <a:rPr lang="en-US" altLang="zh-TW" sz="4400" dirty="0" smtClean="0"/>
              <a:t>ar9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2292266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diagonal array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7060" y="1980339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3600" dirty="0"/>
              <a:t>array([[2, 0, 0, 0],</a:t>
            </a:r>
          </a:p>
          <a:p>
            <a:r>
              <a:rPr lang="en-US" altLang="zh-TW" sz="3600" dirty="0"/>
              <a:t>   </a:t>
            </a:r>
            <a:r>
              <a:rPr lang="en-US" altLang="zh-TW" sz="3600" dirty="0" smtClean="0"/>
              <a:t>         </a:t>
            </a:r>
            <a:r>
              <a:rPr lang="en-US" altLang="zh-TW" sz="3600" dirty="0"/>
              <a:t>[0, 1, 0, 0],</a:t>
            </a:r>
          </a:p>
          <a:p>
            <a:r>
              <a:rPr lang="en-US" altLang="zh-TW" sz="3600" dirty="0"/>
              <a:t>     </a:t>
            </a:r>
            <a:r>
              <a:rPr lang="en-US" altLang="zh-TW" sz="3600" dirty="0" smtClean="0"/>
              <a:t>       </a:t>
            </a:r>
            <a:r>
              <a:rPr lang="en-US" altLang="zh-TW" sz="3600" dirty="0"/>
              <a:t>[0, 0, 4, 0],</a:t>
            </a:r>
          </a:p>
          <a:p>
            <a:r>
              <a:rPr lang="en-US" altLang="zh-TW" sz="3600" dirty="0"/>
              <a:t>      </a:t>
            </a:r>
            <a:r>
              <a:rPr lang="en-US" altLang="zh-TW" sz="3600" dirty="0" smtClean="0"/>
              <a:t>      </a:t>
            </a:r>
            <a:r>
              <a:rPr lang="en-US" altLang="zh-TW" sz="3600" dirty="0"/>
              <a:t>[0, 0, 0, 6]])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2944731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diagonal array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7060" y="1980339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3600" dirty="0"/>
              <a:t>array([[2, 0, 0, 0],</a:t>
            </a:r>
          </a:p>
          <a:p>
            <a:r>
              <a:rPr lang="en-US" altLang="zh-TW" sz="3600" dirty="0"/>
              <a:t>   </a:t>
            </a:r>
            <a:r>
              <a:rPr lang="en-US" altLang="zh-TW" sz="3600" dirty="0" smtClean="0"/>
              <a:t>         </a:t>
            </a:r>
            <a:r>
              <a:rPr lang="en-US" altLang="zh-TW" sz="3600" dirty="0"/>
              <a:t>[0, 1, 0, 0],</a:t>
            </a:r>
          </a:p>
          <a:p>
            <a:r>
              <a:rPr lang="en-US" altLang="zh-TW" sz="3600" dirty="0"/>
              <a:t>     </a:t>
            </a:r>
            <a:r>
              <a:rPr lang="en-US" altLang="zh-TW" sz="3600" dirty="0" smtClean="0"/>
              <a:t>       </a:t>
            </a:r>
            <a:r>
              <a:rPr lang="en-US" altLang="zh-TW" sz="3600" dirty="0"/>
              <a:t>[0, 0, 4, 0],</a:t>
            </a:r>
          </a:p>
          <a:p>
            <a:r>
              <a:rPr lang="en-US" altLang="zh-TW" sz="3600" dirty="0"/>
              <a:t>      </a:t>
            </a:r>
            <a:r>
              <a:rPr lang="en-US" altLang="zh-TW" sz="3600" dirty="0" smtClean="0"/>
              <a:t>      </a:t>
            </a:r>
            <a:r>
              <a:rPr lang="en-US" altLang="zh-TW" sz="3600" dirty="0"/>
              <a:t>[0, 0, 0, 6]])</a:t>
            </a:r>
            <a:endParaRPr lang="zh-TW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1863694" y="4743070"/>
            <a:ext cx="461536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ar10=</a:t>
            </a:r>
            <a:r>
              <a:rPr lang="en-US" altLang="zh-TW" sz="3600" dirty="0" err="1"/>
              <a:t>np.diag</a:t>
            </a:r>
            <a:r>
              <a:rPr lang="en-US" altLang="zh-TW" sz="3600" dirty="0"/>
              <a:t>((2,1,4,6</a:t>
            </a:r>
            <a:r>
              <a:rPr lang="en-US" altLang="zh-TW" sz="3600" dirty="0" smtClean="0"/>
              <a:t>));</a:t>
            </a:r>
          </a:p>
          <a:p>
            <a:r>
              <a:rPr lang="en-US" altLang="zh-TW" sz="3600" dirty="0" smtClean="0"/>
              <a:t>ar10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33376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8939" y="1614787"/>
            <a:ext cx="85426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dirty="0" smtClean="0"/>
              <a:t>import </a:t>
            </a:r>
            <a:r>
              <a:rPr lang="en-US" altLang="zh-TW" sz="4000" dirty="0" err="1" smtClean="0"/>
              <a:t>numpy</a:t>
            </a:r>
            <a:r>
              <a:rPr lang="en-US" altLang="zh-TW" sz="4000" dirty="0" smtClean="0"/>
              <a:t> as np</a:t>
            </a:r>
          </a:p>
          <a:p>
            <a:r>
              <a:rPr lang="en-US" altLang="zh-TW" sz="4000" dirty="0" err="1" smtClean="0"/>
              <a:t>np.</a:t>
            </a:r>
            <a:r>
              <a:rPr lang="en-US" altLang="zh-TW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</a:t>
            </a:r>
            <a:r>
              <a:rPr lang="en-US" altLang="zh-TW" sz="4000" dirty="0" smtClean="0"/>
              <a:t>([range(</a:t>
            </a:r>
            <a:r>
              <a:rPr lang="en-US" altLang="zh-TW" sz="4000" dirty="0" err="1" smtClean="0"/>
              <a:t>i</a:t>
            </a:r>
            <a:r>
              <a:rPr lang="en-US" altLang="zh-TW" sz="4000" dirty="0" smtClean="0"/>
              <a:t>, </a:t>
            </a:r>
            <a:r>
              <a:rPr lang="en-US" altLang="zh-TW" sz="4000" dirty="0" err="1" smtClean="0"/>
              <a:t>i</a:t>
            </a:r>
            <a:r>
              <a:rPr lang="en-US" altLang="zh-TW" sz="4000" dirty="0" smtClean="0"/>
              <a:t> + 3) for </a:t>
            </a:r>
            <a:r>
              <a:rPr lang="en-US" altLang="zh-TW" sz="4000" dirty="0" err="1" smtClean="0"/>
              <a:t>i</a:t>
            </a:r>
            <a:r>
              <a:rPr lang="en-US" altLang="zh-TW" sz="4000" dirty="0" smtClean="0"/>
              <a:t> in [2, 4, 6]])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0921301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78939" y="1614787"/>
            <a:ext cx="85426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dirty="0" smtClean="0"/>
              <a:t>import </a:t>
            </a:r>
            <a:r>
              <a:rPr lang="en-US" altLang="zh-TW" sz="4000" dirty="0" err="1" smtClean="0"/>
              <a:t>numpy</a:t>
            </a:r>
            <a:r>
              <a:rPr lang="en-US" altLang="zh-TW" sz="4000" dirty="0" smtClean="0"/>
              <a:t> as np</a:t>
            </a:r>
          </a:p>
          <a:p>
            <a:r>
              <a:rPr lang="en-US" altLang="zh-TW" sz="4000" dirty="0" err="1" smtClean="0"/>
              <a:t>np.</a:t>
            </a:r>
            <a:r>
              <a:rPr lang="en-US" altLang="zh-TW" sz="40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array</a:t>
            </a:r>
            <a:r>
              <a:rPr lang="en-US" altLang="zh-TW" sz="4000" dirty="0" smtClean="0"/>
              <a:t>([range(</a:t>
            </a:r>
            <a:r>
              <a:rPr lang="en-US" altLang="zh-TW" sz="4000" dirty="0" err="1" smtClean="0"/>
              <a:t>i</a:t>
            </a:r>
            <a:r>
              <a:rPr lang="en-US" altLang="zh-TW" sz="4000" dirty="0" smtClean="0"/>
              <a:t>, </a:t>
            </a:r>
            <a:r>
              <a:rPr lang="en-US" altLang="zh-TW" sz="4000" dirty="0" err="1" smtClean="0"/>
              <a:t>i</a:t>
            </a:r>
            <a:r>
              <a:rPr lang="en-US" altLang="zh-TW" sz="4000" dirty="0" smtClean="0"/>
              <a:t> + 3) for </a:t>
            </a:r>
            <a:r>
              <a:rPr lang="en-US" altLang="zh-TW" sz="4000" dirty="0" err="1" smtClean="0"/>
              <a:t>i</a:t>
            </a:r>
            <a:r>
              <a:rPr lang="en-US" altLang="zh-TW" sz="4000" dirty="0" smtClean="0"/>
              <a:t> in [2, 4, 6]])</a:t>
            </a:r>
            <a:endParaRPr lang="zh-TW" altLang="en-US" sz="4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23" y="3223430"/>
            <a:ext cx="7321127" cy="270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554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7638" y="216845"/>
            <a:ext cx="8037555" cy="714031"/>
          </a:xfrm>
        </p:spPr>
        <p:txBody>
          <a:bodyPr>
            <a:normAutofit fontScale="90000"/>
          </a:bodyPr>
          <a:lstStyle/>
          <a:p>
            <a:r>
              <a:rPr lang="zh-TW" altLang="en-US" b="1" dirty="0"/>
              <a:t>從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工人</a:t>
            </a:r>
            <a:r>
              <a:rPr lang="en-US" altLang="zh-TW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專家</a:t>
            </a:r>
            <a:r>
              <a:rPr lang="en-US" altLang="zh-TW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智慧</a:t>
            </a:r>
            <a:r>
              <a:rPr lang="zh-TW" altLang="en-US" b="1" dirty="0"/>
              <a:t>到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人工</a:t>
            </a:r>
            <a:r>
              <a:rPr lang="en-US" altLang="zh-TW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機器</a:t>
            </a:r>
            <a:r>
              <a:rPr lang="en-US" altLang="zh-TW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智慧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638" y="1083812"/>
            <a:ext cx="8423844" cy="540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2811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53" y="72667"/>
            <a:ext cx="7815285" cy="529575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13006" y="130577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https://docs.scipy.org/doc/numpy/reference/generated/numpy.tile.html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669956" y="3336885"/>
            <a:ext cx="4572000" cy="34163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dirty="0"/>
              <a:t>&gt;&gt;&gt; a = </a:t>
            </a:r>
            <a:r>
              <a:rPr lang="en-US" altLang="zh-TW" sz="2400" dirty="0" err="1"/>
              <a:t>np.array</a:t>
            </a:r>
            <a:r>
              <a:rPr lang="en-US" altLang="zh-TW" sz="2400" dirty="0"/>
              <a:t>([0, 1, 2])</a:t>
            </a:r>
          </a:p>
          <a:p>
            <a:r>
              <a:rPr lang="en-US" altLang="zh-TW" sz="2400" dirty="0"/>
              <a:t>&gt;&gt;&gt; </a:t>
            </a:r>
            <a:r>
              <a:rPr lang="en-US" altLang="zh-TW" sz="2400" dirty="0" err="1"/>
              <a:t>np.tile</a:t>
            </a:r>
            <a:r>
              <a:rPr lang="en-US" altLang="zh-TW" sz="2400" dirty="0"/>
              <a:t>(a, 2)</a:t>
            </a:r>
          </a:p>
          <a:p>
            <a:r>
              <a:rPr lang="en-US" altLang="zh-TW" sz="2400" dirty="0"/>
              <a:t>array([0, 1, 2, 0, 1, 2])</a:t>
            </a:r>
          </a:p>
          <a:p>
            <a:r>
              <a:rPr lang="en-US" altLang="zh-TW" sz="2400" dirty="0"/>
              <a:t>&gt;&gt;&gt; </a:t>
            </a:r>
            <a:r>
              <a:rPr lang="en-US" altLang="zh-TW" sz="2400" dirty="0" err="1"/>
              <a:t>np.tile</a:t>
            </a:r>
            <a:r>
              <a:rPr lang="en-US" altLang="zh-TW" sz="2400" dirty="0"/>
              <a:t>(a, (2, 2))</a:t>
            </a:r>
          </a:p>
          <a:p>
            <a:r>
              <a:rPr lang="en-US" altLang="zh-TW" sz="2400" dirty="0"/>
              <a:t>array([[0, 1, 2, 0, 1, 2],</a:t>
            </a:r>
          </a:p>
          <a:p>
            <a:r>
              <a:rPr lang="en-US" altLang="zh-TW" sz="2400" dirty="0"/>
              <a:t>       [0, 1, 2, 0, 1, 2]])</a:t>
            </a:r>
          </a:p>
          <a:p>
            <a:r>
              <a:rPr lang="en-US" altLang="zh-TW" sz="2400" dirty="0"/>
              <a:t>&gt;&gt;&gt; </a:t>
            </a:r>
            <a:r>
              <a:rPr lang="en-US" altLang="zh-TW" sz="2400" dirty="0" err="1"/>
              <a:t>np.tile</a:t>
            </a:r>
            <a:r>
              <a:rPr lang="en-US" altLang="zh-TW" sz="2400" dirty="0"/>
              <a:t>(a, (2, 1, 2))</a:t>
            </a:r>
          </a:p>
          <a:p>
            <a:r>
              <a:rPr lang="en-US" altLang="zh-TW" sz="2400" dirty="0"/>
              <a:t>array([[[0, 1, 2, 0, 1, 2]],</a:t>
            </a:r>
          </a:p>
          <a:p>
            <a:r>
              <a:rPr lang="en-US" altLang="zh-TW" sz="2400" dirty="0"/>
              <a:t>       [[0, 1, 2, 0, 1, 2]]])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58776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8559" y="2373297"/>
            <a:ext cx="72582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err="1"/>
              <a:t>np.tile</a:t>
            </a:r>
            <a:r>
              <a:rPr lang="en-US" altLang="zh-TW" sz="4400" dirty="0"/>
              <a:t>(</a:t>
            </a:r>
            <a:r>
              <a:rPr lang="en-US" altLang="zh-TW" sz="4400" dirty="0" err="1"/>
              <a:t>np.array</a:t>
            </a:r>
            <a:r>
              <a:rPr lang="en-US" altLang="zh-TW" sz="4400" dirty="0"/>
              <a:t>([[1,2],[6,7]]),3)</a:t>
            </a:r>
            <a:endParaRPr lang="zh-TW" altLang="en-US" sz="4400" dirty="0"/>
          </a:p>
        </p:txBody>
      </p:sp>
      <p:sp>
        <p:nvSpPr>
          <p:cNvPr id="3" name="矩形 2"/>
          <p:cNvSpPr/>
          <p:nvPr/>
        </p:nvSpPr>
        <p:spPr>
          <a:xfrm>
            <a:off x="948559" y="3878648"/>
            <a:ext cx="73078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err="1"/>
              <a:t>np.tile</a:t>
            </a:r>
            <a:r>
              <a:rPr lang="en-US" altLang="zh-TW" sz="4000" dirty="0"/>
              <a:t>(</a:t>
            </a:r>
            <a:r>
              <a:rPr lang="en-US" altLang="zh-TW" sz="4000" dirty="0" err="1"/>
              <a:t>np.array</a:t>
            </a:r>
            <a:r>
              <a:rPr lang="en-US" altLang="zh-TW" sz="4000" dirty="0"/>
              <a:t>([[1,2],[6,7]]),(2,2))</a:t>
            </a:r>
            <a:endParaRPr lang="zh-TW" altLang="en-US" sz="4000" dirty="0"/>
          </a:p>
        </p:txBody>
      </p:sp>
      <p:sp>
        <p:nvSpPr>
          <p:cNvPr id="4" name="矩形 3"/>
          <p:cNvSpPr/>
          <p:nvPr/>
        </p:nvSpPr>
        <p:spPr>
          <a:xfrm>
            <a:off x="281448" y="929502"/>
            <a:ext cx="46634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作業</a:t>
            </a:r>
            <a:r>
              <a:rPr lang="en-US" altLang="zh-TW" sz="4000" dirty="0" smtClean="0"/>
              <a:t>:</a:t>
            </a:r>
            <a:r>
              <a:rPr lang="zh-TW" altLang="en-US" sz="4000" dirty="0" smtClean="0"/>
              <a:t>下列答案為何</a:t>
            </a:r>
            <a:r>
              <a:rPr lang="en-US" altLang="zh-TW" sz="4000" dirty="0" smtClean="0"/>
              <a:t>?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380484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419" y="913025"/>
            <a:ext cx="725826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err="1"/>
              <a:t>np.tile</a:t>
            </a:r>
            <a:r>
              <a:rPr lang="en-US" altLang="zh-TW" sz="4400" dirty="0"/>
              <a:t>(</a:t>
            </a:r>
            <a:r>
              <a:rPr lang="en-US" altLang="zh-TW" sz="4400" dirty="0" err="1"/>
              <a:t>np.array</a:t>
            </a:r>
            <a:r>
              <a:rPr lang="en-US" altLang="zh-TW" sz="4400" dirty="0"/>
              <a:t>([[1,2],[6,7]]),3)</a:t>
            </a:r>
            <a:endParaRPr lang="zh-TW" altLang="en-US" sz="4400" dirty="0"/>
          </a:p>
        </p:txBody>
      </p:sp>
      <p:sp>
        <p:nvSpPr>
          <p:cNvPr id="3" name="矩形 2"/>
          <p:cNvSpPr/>
          <p:nvPr/>
        </p:nvSpPr>
        <p:spPr>
          <a:xfrm>
            <a:off x="874419" y="3392615"/>
            <a:ext cx="73078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err="1"/>
              <a:t>np.tile</a:t>
            </a:r>
            <a:r>
              <a:rPr lang="en-US" altLang="zh-TW" sz="4000" dirty="0"/>
              <a:t>(</a:t>
            </a:r>
            <a:r>
              <a:rPr lang="en-US" altLang="zh-TW" sz="4000" dirty="0" err="1"/>
              <a:t>np.array</a:t>
            </a:r>
            <a:r>
              <a:rPr lang="en-US" altLang="zh-TW" sz="4000" dirty="0"/>
              <a:t>([[1,2],[6,7]]),(2,2))</a:t>
            </a:r>
            <a:endParaRPr lang="zh-TW" altLang="en-US" sz="4000" dirty="0"/>
          </a:p>
        </p:txBody>
      </p:sp>
      <p:sp>
        <p:nvSpPr>
          <p:cNvPr id="4" name="矩形 3"/>
          <p:cNvSpPr/>
          <p:nvPr/>
        </p:nvSpPr>
        <p:spPr>
          <a:xfrm>
            <a:off x="2467233" y="1952537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dirty="0"/>
              <a:t>array([[1, 2, 1, 2, 1, 2],</a:t>
            </a:r>
          </a:p>
          <a:p>
            <a:r>
              <a:rPr lang="en-US" altLang="zh-TW" sz="2400" dirty="0"/>
              <a:t>       </a:t>
            </a:r>
            <a:r>
              <a:rPr lang="en-US" altLang="zh-TW" sz="2400" dirty="0" smtClean="0"/>
              <a:t>    [</a:t>
            </a:r>
            <a:r>
              <a:rPr lang="en-US" altLang="zh-TW" sz="2400" dirty="0"/>
              <a:t>6, 7, 6, 7, 6, 7]])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2969741" y="4408151"/>
            <a:ext cx="254137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array([[1, 2, 1, 2],</a:t>
            </a:r>
          </a:p>
          <a:p>
            <a:r>
              <a:rPr lang="en-US" altLang="zh-TW" sz="2400" dirty="0"/>
              <a:t>       </a:t>
            </a:r>
            <a:r>
              <a:rPr lang="en-US" altLang="zh-TW" sz="2400" dirty="0" smtClean="0"/>
              <a:t>    [</a:t>
            </a:r>
            <a:r>
              <a:rPr lang="en-US" altLang="zh-TW" sz="2400" dirty="0"/>
              <a:t>6, 7, 6, 7],</a:t>
            </a:r>
          </a:p>
          <a:p>
            <a:r>
              <a:rPr lang="en-US" altLang="zh-TW" sz="2400" dirty="0"/>
              <a:t>      </a:t>
            </a:r>
            <a:r>
              <a:rPr lang="en-US" altLang="zh-TW" sz="2400" dirty="0" smtClean="0"/>
              <a:t>     </a:t>
            </a:r>
            <a:r>
              <a:rPr lang="en-US" altLang="zh-TW" sz="2400" dirty="0"/>
              <a:t>[1, 2, 1, 2],</a:t>
            </a:r>
          </a:p>
          <a:p>
            <a:r>
              <a:rPr lang="en-US" altLang="zh-TW" sz="2400" dirty="0"/>
              <a:t>    </a:t>
            </a:r>
            <a:r>
              <a:rPr lang="en-US" altLang="zh-TW" sz="2400" dirty="0" smtClean="0"/>
              <a:t>       </a:t>
            </a:r>
            <a:r>
              <a:rPr lang="en-US" altLang="zh-TW" sz="2400" dirty="0"/>
              <a:t>[6, 7, 6, 7]])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577831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475133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Structured Array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8650" y="963610"/>
            <a:ext cx="2915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numpy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只支援單一資料類型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776416" y="1456293"/>
            <a:ext cx="75911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 smtClean="0"/>
              <a:t>定義結構化陣列有四種方式：</a:t>
            </a:r>
            <a:r>
              <a:rPr lang="en-US" altLang="zh-TW" dirty="0" smtClean="0"/>
              <a:t>1</a:t>
            </a:r>
            <a:r>
              <a:rPr lang="en-US" altLang="zh-TW" dirty="0"/>
              <a:t>) string, 2) tuple, 3) list, or 4) </a:t>
            </a:r>
            <a:r>
              <a:rPr lang="en-US" altLang="zh-TW" dirty="0" smtClean="0"/>
              <a:t>dictionary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推薦使用後兩種方式。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96329" y="2225975"/>
            <a:ext cx="8151341" cy="313932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import </a:t>
            </a:r>
            <a:r>
              <a:rPr lang="en-US" altLang="zh-TW" dirty="0" err="1"/>
              <a:t>numpy</a:t>
            </a:r>
            <a:r>
              <a:rPr lang="en-US" altLang="zh-TW" dirty="0"/>
              <a:t> as </a:t>
            </a:r>
            <a:r>
              <a:rPr lang="en-US" altLang="zh-TW" dirty="0" smtClean="0"/>
              <a:t>np</a:t>
            </a:r>
          </a:p>
          <a:p>
            <a:endParaRPr lang="en-US" altLang="zh-TW" dirty="0"/>
          </a:p>
          <a:p>
            <a:r>
              <a:rPr lang="en-US" altLang="zh-TW" dirty="0"/>
              <a:t># list</a:t>
            </a:r>
            <a:r>
              <a:rPr lang="zh-TW" altLang="en-US" dirty="0"/>
              <a:t>方式</a:t>
            </a:r>
            <a:endParaRPr lang="en-US" altLang="zh-TW" dirty="0"/>
          </a:p>
          <a:p>
            <a:r>
              <a:rPr lang="en-US" altLang="zh-TW" dirty="0" err="1" smtClean="0"/>
              <a:t>persontype</a:t>
            </a:r>
            <a:r>
              <a:rPr lang="en-US" altLang="zh-TW" dirty="0" smtClean="0"/>
              <a:t> </a:t>
            </a:r>
            <a:r>
              <a:rPr lang="en-US" altLang="zh-TW" dirty="0"/>
              <a:t>= [('name', </a:t>
            </a:r>
            <a:r>
              <a:rPr lang="en-US" altLang="zh-TW" dirty="0" err="1"/>
              <a:t>np.str</a:t>
            </a:r>
            <a:r>
              <a:rPr lang="en-US" altLang="zh-TW" dirty="0"/>
              <a:t>_), ('age', np.int16), ('weight', np.float32)]</a:t>
            </a:r>
          </a:p>
          <a:p>
            <a:r>
              <a:rPr lang="en-US" altLang="zh-TW" dirty="0"/>
              <a:t>  </a:t>
            </a:r>
          </a:p>
          <a:p>
            <a:r>
              <a:rPr lang="en-US" altLang="zh-TW" dirty="0"/>
              <a:t># </a:t>
            </a:r>
            <a:r>
              <a:rPr lang="en-US" altLang="zh-TW" dirty="0" err="1"/>
              <a:t>dict</a:t>
            </a:r>
            <a:r>
              <a:rPr lang="zh-TW" altLang="en-US" dirty="0"/>
              <a:t>方式：需要指定的键值有</a:t>
            </a:r>
            <a:r>
              <a:rPr lang="en-US" altLang="zh-TW" dirty="0"/>
              <a:t>names</a:t>
            </a:r>
            <a:r>
              <a:rPr lang="zh-TW" altLang="en-US" dirty="0"/>
              <a:t>和</a:t>
            </a:r>
            <a:r>
              <a:rPr lang="en-US" altLang="zh-TW" dirty="0"/>
              <a:t>formats</a:t>
            </a:r>
          </a:p>
          <a:p>
            <a:r>
              <a:rPr lang="en-US" altLang="zh-TW" dirty="0" err="1"/>
              <a:t>persontype</a:t>
            </a:r>
            <a:r>
              <a:rPr lang="en-US" altLang="zh-TW" dirty="0"/>
              <a:t> = </a:t>
            </a:r>
            <a:r>
              <a:rPr lang="en-US" altLang="zh-TW" dirty="0" err="1"/>
              <a:t>np.dtype</a:t>
            </a:r>
            <a:r>
              <a:rPr lang="en-US" altLang="zh-TW" dirty="0"/>
              <a:t>({</a:t>
            </a:r>
          </a:p>
          <a:p>
            <a:r>
              <a:rPr lang="en-US" altLang="zh-TW" dirty="0"/>
              <a:t>        'names': ['name', 'age', 'weight'], </a:t>
            </a:r>
          </a:p>
          <a:p>
            <a:r>
              <a:rPr lang="en-US" altLang="zh-TW" dirty="0"/>
              <a:t>        'formats': [</a:t>
            </a:r>
            <a:r>
              <a:rPr lang="en-US" altLang="zh-TW" dirty="0" err="1"/>
              <a:t>np.str</a:t>
            </a:r>
            <a:r>
              <a:rPr lang="en-US" altLang="zh-TW" dirty="0"/>
              <a:t>_, np.int16, np.float32]</a:t>
            </a:r>
          </a:p>
          <a:p>
            <a:r>
              <a:rPr lang="en-US" altLang="zh-TW" dirty="0"/>
              <a:t>    })</a:t>
            </a:r>
          </a:p>
          <a:p>
            <a:r>
              <a:rPr lang="en-US" altLang="zh-TW" dirty="0"/>
              <a:t>a = </a:t>
            </a:r>
            <a:r>
              <a:rPr lang="en-US" altLang="zh-TW" dirty="0" err="1"/>
              <a:t>np.array</a:t>
            </a:r>
            <a:r>
              <a:rPr lang="en-US" altLang="zh-TW" dirty="0"/>
              <a:t>([("Zhang", 32, 75.5), ("Wang", 24, 65.2)], </a:t>
            </a:r>
            <a:r>
              <a:rPr lang="en-US" altLang="zh-TW" dirty="0" err="1"/>
              <a:t>dtype</a:t>
            </a:r>
            <a:r>
              <a:rPr lang="en-US" altLang="zh-TW" dirty="0"/>
              <a:t>=</a:t>
            </a:r>
            <a:r>
              <a:rPr lang="en-US" altLang="zh-TW" dirty="0" err="1"/>
              <a:t>persontype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96329" y="5701739"/>
            <a:ext cx="80190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# list</a:t>
            </a:r>
            <a:r>
              <a:rPr lang="zh-TW" altLang="en-US" dirty="0"/>
              <a:t>方式：</a:t>
            </a:r>
            <a:r>
              <a:rPr lang="en-US" altLang="zh-TW" dirty="0"/>
              <a:t>a list of tuples. Each tuple has 2 or 3 elements specifying: 1) The name of the field (‘’ is permitted), 2) the type of the field, and 3) the shape (optional)</a:t>
            </a:r>
          </a:p>
        </p:txBody>
      </p:sp>
    </p:spTree>
    <p:extLst>
      <p:ext uri="{BB962C8B-B14F-4D97-AF65-F5344CB8AC3E}">
        <p14:creationId xmlns:p14="http://schemas.microsoft.com/office/powerpoint/2010/main" val="8115730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-1524000" y="0"/>
            <a:ext cx="12192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476033" y="2528474"/>
            <a:ext cx="770999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NUMPY</a:t>
            </a:r>
            <a:r>
              <a:rPr lang="zh-TW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66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ndarray</a:t>
            </a:r>
            <a:r>
              <a:rPr lang="zh-TW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運算</a:t>
            </a:r>
            <a:endParaRPr lang="zh-TW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61518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Array Indexing: Accessing Single Elements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217993" y="3622122"/>
            <a:ext cx="37657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array([5, 0, 3, 3, 7, 9])</a:t>
            </a:r>
            <a:endParaRPr lang="zh-TW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1217993" y="2165951"/>
            <a:ext cx="5276894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Import </a:t>
            </a:r>
            <a:r>
              <a:rPr lang="en-US" altLang="zh-TW" sz="2800" dirty="0" err="1" smtClean="0"/>
              <a:t>numpy</a:t>
            </a:r>
            <a:r>
              <a:rPr lang="en-US" altLang="zh-TW" sz="2800" dirty="0" smtClean="0"/>
              <a:t> as np</a:t>
            </a:r>
          </a:p>
          <a:p>
            <a:r>
              <a:rPr lang="en-US" altLang="zh-TW" sz="2800" dirty="0" smtClean="0"/>
              <a:t>x1 = </a:t>
            </a:r>
            <a:r>
              <a:rPr lang="en-US" altLang="zh-TW" sz="2800" dirty="0" err="1" smtClean="0"/>
              <a:t>np.random.randint</a:t>
            </a:r>
            <a:r>
              <a:rPr lang="en-US" altLang="zh-TW" sz="2800" dirty="0" smtClean="0"/>
              <a:t>(10, size=6)</a:t>
            </a:r>
          </a:p>
          <a:p>
            <a:r>
              <a:rPr lang="en-US" altLang="zh-TW" sz="2800" dirty="0" smtClean="0"/>
              <a:t>x1 </a:t>
            </a:r>
          </a:p>
        </p:txBody>
      </p:sp>
      <p:sp>
        <p:nvSpPr>
          <p:cNvPr id="7" name="矩形 6"/>
          <p:cNvSpPr/>
          <p:nvPr/>
        </p:nvSpPr>
        <p:spPr>
          <a:xfrm>
            <a:off x="1087329" y="4760096"/>
            <a:ext cx="10326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x1[0]</a:t>
            </a:r>
            <a:endParaRPr lang="zh-TW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5830009" y="4750484"/>
            <a:ext cx="11576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/>
              <a:t>x1[-1]</a:t>
            </a:r>
            <a:endParaRPr lang="zh-TW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3375134" y="4636985"/>
            <a:ext cx="13981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x1[-2]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510080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01287"/>
          </a:xfrm>
        </p:spPr>
        <p:txBody>
          <a:bodyPr>
            <a:normAutofit/>
          </a:bodyPr>
          <a:lstStyle/>
          <a:p>
            <a:r>
              <a:rPr lang="en-US" altLang="zh-TW" sz="3200" dirty="0"/>
              <a:t>Array Indexing: Accessing Single Elements</a:t>
            </a:r>
            <a:endParaRPr lang="zh-TW" altLang="en-US" sz="3200" dirty="0"/>
          </a:p>
        </p:txBody>
      </p:sp>
      <p:sp>
        <p:nvSpPr>
          <p:cNvPr id="6" name="矩形 5"/>
          <p:cNvSpPr/>
          <p:nvPr/>
        </p:nvSpPr>
        <p:spPr>
          <a:xfrm>
            <a:off x="690772" y="1000358"/>
            <a:ext cx="5930919" cy="138499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dirty="0" smtClean="0"/>
              <a:t>Import </a:t>
            </a:r>
            <a:r>
              <a:rPr lang="en-US" altLang="zh-TW" sz="2800" dirty="0" err="1" smtClean="0"/>
              <a:t>numpy</a:t>
            </a:r>
            <a:r>
              <a:rPr lang="en-US" altLang="zh-TW" sz="2800" dirty="0" smtClean="0"/>
              <a:t> as np</a:t>
            </a:r>
          </a:p>
          <a:p>
            <a:r>
              <a:rPr lang="en-US" altLang="zh-TW" sz="2800" dirty="0" smtClean="0"/>
              <a:t>x2 = </a:t>
            </a:r>
            <a:r>
              <a:rPr lang="en-US" altLang="zh-TW" sz="2800" dirty="0" err="1" smtClean="0"/>
              <a:t>np.random.randint</a:t>
            </a:r>
            <a:r>
              <a:rPr lang="en-US" altLang="zh-TW" sz="2800" dirty="0" smtClean="0"/>
              <a:t>(10, size=(3, 4)) </a:t>
            </a:r>
          </a:p>
          <a:p>
            <a:r>
              <a:rPr lang="en-US" altLang="zh-TW" sz="2800" dirty="0" smtClean="0"/>
              <a:t>x2 </a:t>
            </a:r>
          </a:p>
        </p:txBody>
      </p:sp>
      <p:sp>
        <p:nvSpPr>
          <p:cNvPr id="10" name="矩形 9"/>
          <p:cNvSpPr/>
          <p:nvPr/>
        </p:nvSpPr>
        <p:spPr>
          <a:xfrm>
            <a:off x="1368286" y="2556326"/>
            <a:ext cx="32613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 smtClean="0"/>
              <a:t>array([[3, 5, 2, 4],</a:t>
            </a:r>
          </a:p>
          <a:p>
            <a:r>
              <a:rPr lang="en-US" altLang="zh-TW" sz="3200" dirty="0" smtClean="0"/>
              <a:t>            [7, 6, 8, 8],</a:t>
            </a:r>
          </a:p>
          <a:p>
            <a:r>
              <a:rPr lang="en-US" altLang="zh-TW" sz="3200" dirty="0" smtClean="0"/>
              <a:t>            [1, 6, 7, 7]])</a:t>
            </a:r>
            <a:endParaRPr lang="zh-TW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968081" y="4296959"/>
            <a:ext cx="348916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/>
              <a:t>print(x2[0</a:t>
            </a:r>
            <a:r>
              <a:rPr lang="en-US" altLang="zh-TW" sz="4800" dirty="0" smtClean="0">
                <a:solidFill>
                  <a:srgbClr val="FF0000"/>
                </a:solidFill>
              </a:rPr>
              <a:t>,</a:t>
            </a:r>
            <a:r>
              <a:rPr lang="en-US" altLang="zh-TW" sz="4800" dirty="0" smtClean="0"/>
              <a:t> :])</a:t>
            </a:r>
            <a:endParaRPr lang="zh-TW" altLang="en-US" sz="4800" dirty="0"/>
          </a:p>
        </p:txBody>
      </p:sp>
      <p:sp>
        <p:nvSpPr>
          <p:cNvPr id="11" name="矩形 10"/>
          <p:cNvSpPr/>
          <p:nvPr/>
        </p:nvSpPr>
        <p:spPr>
          <a:xfrm>
            <a:off x="906297" y="5127956"/>
            <a:ext cx="303070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/>
              <a:t>print(x2[0])</a:t>
            </a:r>
            <a:endParaRPr lang="zh-TW" altLang="en-US" sz="4800" dirty="0"/>
          </a:p>
        </p:txBody>
      </p:sp>
      <p:sp>
        <p:nvSpPr>
          <p:cNvPr id="4" name="矩形 3"/>
          <p:cNvSpPr/>
          <p:nvPr/>
        </p:nvSpPr>
        <p:spPr>
          <a:xfrm>
            <a:off x="5842080" y="4246728"/>
            <a:ext cx="16225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x2[0, 2]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46857" y="5358788"/>
            <a:ext cx="19383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x2[2, -1]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42080" y="3474119"/>
            <a:ext cx="146386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x2[2, 0]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53194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Reverse array 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10796" y="2082799"/>
            <a:ext cx="414228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err="1"/>
              <a:t>ar</a:t>
            </a:r>
            <a:r>
              <a:rPr lang="en-US" altLang="zh-TW" sz="4400" dirty="0"/>
              <a:t>=</a:t>
            </a:r>
            <a:r>
              <a:rPr lang="en-US" altLang="zh-TW" sz="4400" dirty="0" err="1"/>
              <a:t>np.arange</a:t>
            </a:r>
            <a:r>
              <a:rPr lang="en-US" altLang="zh-TW" sz="4400" dirty="0"/>
              <a:t>(5); </a:t>
            </a:r>
            <a:endParaRPr lang="en-US" altLang="zh-TW" sz="4400" dirty="0" smtClean="0"/>
          </a:p>
          <a:p>
            <a:r>
              <a:rPr lang="en-US" altLang="zh-TW" sz="4400" dirty="0" err="1" smtClean="0"/>
              <a:t>ar</a:t>
            </a:r>
            <a:r>
              <a:rPr lang="en-US" altLang="zh-TW" sz="4400" dirty="0"/>
              <a:t>[::-1]</a:t>
            </a:r>
            <a:endParaRPr lang="zh-TW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8577885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355184" y="2148701"/>
            <a:ext cx="878881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TW" sz="4000" dirty="0"/>
              <a:t>ar = np.array([[2,3,4],[9,8,7],[11,12,13]]); </a:t>
            </a:r>
            <a:endParaRPr lang="pt-BR" altLang="zh-TW" sz="4000" dirty="0" smtClean="0"/>
          </a:p>
          <a:p>
            <a:r>
              <a:rPr lang="pt-BR" altLang="zh-TW" sz="4000" dirty="0" smtClean="0"/>
              <a:t>ar</a:t>
            </a:r>
            <a:endParaRPr lang="zh-TW" altLang="en-US" sz="4000" dirty="0"/>
          </a:p>
        </p:txBody>
      </p:sp>
      <p:sp>
        <p:nvSpPr>
          <p:cNvPr id="5" name="矩形 4"/>
          <p:cNvSpPr/>
          <p:nvPr/>
        </p:nvSpPr>
        <p:spPr>
          <a:xfrm>
            <a:off x="2135675" y="3639750"/>
            <a:ext cx="224612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dirty="0" err="1"/>
              <a:t>ar</a:t>
            </a:r>
            <a:r>
              <a:rPr lang="en-US" altLang="zh-TW" sz="4400" dirty="0"/>
              <a:t>[2</a:t>
            </a:r>
            <a:r>
              <a:rPr lang="en-US" altLang="zh-TW" sz="4400" dirty="0" smtClean="0"/>
              <a:t>,:]</a:t>
            </a:r>
            <a:r>
              <a:rPr lang="zh-TW" altLang="en-US" sz="4400" dirty="0" smtClean="0"/>
              <a:t> </a:t>
            </a:r>
            <a:r>
              <a:rPr lang="en-US" altLang="zh-TW" sz="4400" dirty="0" smtClean="0"/>
              <a:t>=?</a:t>
            </a:r>
          </a:p>
          <a:p>
            <a:r>
              <a:rPr lang="en-US" altLang="zh-TW" sz="4400" dirty="0" err="1"/>
              <a:t>ar</a:t>
            </a:r>
            <a:r>
              <a:rPr lang="en-US" altLang="zh-TW" sz="4400" dirty="0"/>
              <a:t>[:,1</a:t>
            </a:r>
            <a:r>
              <a:rPr lang="en-US" altLang="zh-TW" sz="4400" dirty="0" smtClean="0"/>
              <a:t>]</a:t>
            </a:r>
            <a:r>
              <a:rPr lang="en-US" altLang="zh-TW" sz="4400" dirty="0"/>
              <a:t> </a:t>
            </a:r>
            <a:r>
              <a:rPr lang="en-US" altLang="zh-TW" sz="4400" dirty="0" smtClean="0"/>
              <a:t>=?</a:t>
            </a:r>
            <a:endParaRPr lang="en-US" altLang="zh-TW" sz="4400" dirty="0"/>
          </a:p>
        </p:txBody>
      </p:sp>
    </p:spTree>
    <p:extLst>
      <p:ext uri="{BB962C8B-B14F-4D97-AF65-F5344CB8AC3E}">
        <p14:creationId xmlns:p14="http://schemas.microsoft.com/office/powerpoint/2010/main" val="1420928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2913620" cy="66460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Array slicing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74640" y="1029731"/>
            <a:ext cx="4256388" cy="128827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sz="4000" dirty="0" err="1"/>
              <a:t>ar</a:t>
            </a:r>
            <a:r>
              <a:rPr lang="en-US" altLang="zh-TW" sz="4000" dirty="0"/>
              <a:t>=2*</a:t>
            </a:r>
            <a:r>
              <a:rPr lang="en-US" altLang="zh-TW" sz="4000" dirty="0" err="1"/>
              <a:t>np.arange</a:t>
            </a:r>
            <a:r>
              <a:rPr lang="en-US" altLang="zh-TW" sz="4000" dirty="0"/>
              <a:t>(6); </a:t>
            </a:r>
            <a:endParaRPr lang="en-US" altLang="zh-TW" sz="4000" dirty="0" smtClean="0"/>
          </a:p>
          <a:p>
            <a:pPr marL="0" indent="0">
              <a:buNone/>
            </a:pPr>
            <a:r>
              <a:rPr lang="en-US" altLang="zh-TW" sz="4000" dirty="0" err="1" smtClean="0"/>
              <a:t>ar</a:t>
            </a:r>
            <a:endParaRPr lang="zh-TW" altLang="en-US" sz="4000" dirty="0"/>
          </a:p>
        </p:txBody>
      </p:sp>
      <p:sp>
        <p:nvSpPr>
          <p:cNvPr id="4" name="矩形 3"/>
          <p:cNvSpPr/>
          <p:nvPr/>
        </p:nvSpPr>
        <p:spPr>
          <a:xfrm>
            <a:off x="1055731" y="2318009"/>
            <a:ext cx="2932213" cy="37856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err="1"/>
              <a:t>ar</a:t>
            </a:r>
            <a:r>
              <a:rPr lang="en-US" altLang="zh-TW" sz="4800" dirty="0"/>
              <a:t>[1:5:2</a:t>
            </a:r>
            <a:r>
              <a:rPr lang="en-US" altLang="zh-TW" sz="4800" dirty="0" smtClean="0"/>
              <a:t>]=?</a:t>
            </a:r>
          </a:p>
          <a:p>
            <a:r>
              <a:rPr lang="en-US" altLang="zh-TW" sz="4800" dirty="0" err="1"/>
              <a:t>ar</a:t>
            </a:r>
            <a:r>
              <a:rPr lang="en-US" altLang="zh-TW" sz="4800" dirty="0"/>
              <a:t>[1:6:2</a:t>
            </a:r>
            <a:r>
              <a:rPr lang="en-US" altLang="zh-TW" sz="4800" dirty="0" smtClean="0"/>
              <a:t>]=?</a:t>
            </a:r>
          </a:p>
          <a:p>
            <a:r>
              <a:rPr lang="en-US" altLang="zh-TW" sz="4800" dirty="0" err="1"/>
              <a:t>ar</a:t>
            </a:r>
            <a:r>
              <a:rPr lang="en-US" altLang="zh-TW" sz="4800" dirty="0"/>
              <a:t>[:4</a:t>
            </a:r>
            <a:r>
              <a:rPr lang="en-US" altLang="zh-TW" sz="4800" dirty="0" smtClean="0"/>
              <a:t>]=?</a:t>
            </a:r>
          </a:p>
          <a:p>
            <a:r>
              <a:rPr lang="en-US" altLang="zh-TW" sz="4800" dirty="0" err="1"/>
              <a:t>ar</a:t>
            </a:r>
            <a:r>
              <a:rPr lang="en-US" altLang="zh-TW" sz="4800" dirty="0"/>
              <a:t>[4</a:t>
            </a:r>
            <a:r>
              <a:rPr lang="en-US" altLang="zh-TW" sz="4800" dirty="0" smtClean="0"/>
              <a:t>:]</a:t>
            </a:r>
            <a:r>
              <a:rPr lang="en-US" altLang="zh-TW" sz="4800" dirty="0"/>
              <a:t> =?</a:t>
            </a:r>
          </a:p>
          <a:p>
            <a:r>
              <a:rPr lang="en-US" altLang="zh-TW" sz="4800" dirty="0" err="1"/>
              <a:t>ar</a:t>
            </a:r>
            <a:r>
              <a:rPr lang="en-US" altLang="zh-TW" sz="4800" dirty="0"/>
              <a:t>[::3</a:t>
            </a:r>
            <a:r>
              <a:rPr lang="en-US" altLang="zh-TW" sz="4800" dirty="0" smtClean="0"/>
              <a:t>]=?</a:t>
            </a:r>
            <a:endParaRPr lang="zh-TW" altLang="en-US" sz="4800" dirty="0"/>
          </a:p>
        </p:txBody>
      </p:sp>
      <p:sp>
        <p:nvSpPr>
          <p:cNvPr id="5" name="矩形 4"/>
          <p:cNvSpPr/>
          <p:nvPr/>
        </p:nvSpPr>
        <p:spPr>
          <a:xfrm>
            <a:off x="4549545" y="2379361"/>
            <a:ext cx="4705134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err="1"/>
              <a:t>ar</a:t>
            </a:r>
            <a:r>
              <a:rPr lang="en-US" altLang="zh-TW" sz="4800" dirty="0"/>
              <a:t>[:3]=1</a:t>
            </a:r>
            <a:r>
              <a:rPr lang="en-US" altLang="zh-TW" sz="4800" dirty="0" smtClean="0"/>
              <a:t>;</a:t>
            </a:r>
          </a:p>
          <a:p>
            <a:r>
              <a:rPr lang="en-US" altLang="zh-TW" sz="4800" dirty="0" err="1" smtClean="0"/>
              <a:t>ar</a:t>
            </a:r>
            <a:endParaRPr lang="en-US" altLang="zh-TW" sz="4800" dirty="0" smtClean="0"/>
          </a:p>
          <a:p>
            <a:r>
              <a:rPr lang="en-US" altLang="zh-TW" sz="4800" dirty="0" err="1"/>
              <a:t>ar</a:t>
            </a:r>
            <a:r>
              <a:rPr lang="en-US" altLang="zh-TW" sz="4800" dirty="0"/>
              <a:t>[2:]=</a:t>
            </a:r>
            <a:r>
              <a:rPr lang="en-US" altLang="zh-TW" sz="4800" dirty="0" err="1"/>
              <a:t>np.ones</a:t>
            </a:r>
            <a:r>
              <a:rPr lang="en-US" altLang="zh-TW" sz="4800" dirty="0"/>
              <a:t>(4</a:t>
            </a:r>
            <a:r>
              <a:rPr lang="en-US" altLang="zh-TW" sz="4800" dirty="0" smtClean="0"/>
              <a:t>);</a:t>
            </a:r>
          </a:p>
          <a:p>
            <a:r>
              <a:rPr lang="en-US" altLang="zh-TW" sz="4800" dirty="0" err="1" smtClean="0"/>
              <a:t>ar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4057929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56801" y="299225"/>
            <a:ext cx="2427588" cy="771696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學習套</a:t>
            </a:r>
            <a:r>
              <a:rPr lang="zh-TW" altLang="en-US" dirty="0"/>
              <a:t>件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58544" y="2890833"/>
            <a:ext cx="7156106" cy="502509"/>
          </a:xfrm>
          <a:solidFill>
            <a:schemeClr val="accent4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Machine Learning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0" y="4310448"/>
            <a:ext cx="9144000" cy="5169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Data Science</a:t>
            </a:r>
            <a:endParaRPr lang="zh-TW" altLang="en-US" dirty="0"/>
          </a:p>
        </p:txBody>
      </p:sp>
      <p:sp>
        <p:nvSpPr>
          <p:cNvPr id="5" name="內容版面配置區 2"/>
          <p:cNvSpPr txBox="1">
            <a:spLocks/>
          </p:cNvSpPr>
          <p:nvPr/>
        </p:nvSpPr>
        <p:spPr>
          <a:xfrm>
            <a:off x="250343" y="1421384"/>
            <a:ext cx="4857750" cy="50250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dirty="0" smtClean="0"/>
              <a:t>AI Deep Learning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8412" y="4366868"/>
            <a:ext cx="5715000" cy="1190625"/>
          </a:xfrm>
          <a:prstGeom prst="rect">
            <a:avLst/>
          </a:prstGeom>
        </p:spPr>
      </p:pic>
      <p:pic>
        <p:nvPicPr>
          <p:cNvPr id="1026" name="Picture 2" descr="ãpandas data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01" y="4962181"/>
            <a:ext cx="2298274" cy="1435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ãnumpyãçåçæå°çµæ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451" y="5664638"/>
            <a:ext cx="2378491" cy="9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matplotlibãçåçæå°çµ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827" y="5829525"/>
            <a:ext cx="2823007" cy="67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ãscikit-learnãçåçæå°çµæ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165" y="2923881"/>
            <a:ext cx="1789062" cy="96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ãKerasãçåçæå°çµæ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025" y="945278"/>
            <a:ext cx="1563828" cy="453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ãtensorflowãçåçæå°çµæ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039" y="1367211"/>
            <a:ext cx="1410845" cy="117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0303" y="1679930"/>
            <a:ext cx="1683597" cy="458095"/>
          </a:xfrm>
          <a:prstGeom prst="rect">
            <a:avLst/>
          </a:prstGeom>
        </p:spPr>
      </p:pic>
      <p:pic>
        <p:nvPicPr>
          <p:cNvPr id="1040" name="Picture 16" descr="ãcaffe2ãçåçæå°çµæ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650" y="1070921"/>
            <a:ext cx="1660899" cy="87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14650" y="1817804"/>
            <a:ext cx="1681391" cy="58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45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NumPy</a:t>
            </a:r>
            <a:r>
              <a:rPr lang="en-US" altLang="zh-TW" dirty="0"/>
              <a:t> faster for this than </a:t>
            </a:r>
            <a:r>
              <a:rPr lang="en-US" altLang="zh-TW" dirty="0" smtClean="0"/>
              <a:t>Python</a:t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72746" y="1944299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=</a:t>
            </a:r>
            <a:r>
              <a:rPr lang="en-US" altLang="zh-TW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np.arange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(1000)</a:t>
            </a:r>
          </a:p>
          <a:p>
            <a:r>
              <a:rPr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</a:t>
            </a:r>
            <a:r>
              <a:rPr lang="en-US" altLang="zh-TW" sz="40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timeit</a:t>
            </a:r>
            <a:r>
              <a:rPr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**3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63363" y="3781337"/>
            <a:ext cx="57376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n-NO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ar=range(1000)</a:t>
            </a:r>
          </a:p>
          <a:p>
            <a:r>
              <a:rPr lang="nn-NO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%timeit </a:t>
            </a:r>
            <a:r>
              <a:rPr lang="nn-NO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[ar[i]**3 for i in ar]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21682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31831" y="756507"/>
            <a:ext cx="68723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Array multiplication is </a:t>
            </a:r>
            <a:r>
              <a:rPr lang="en-US" altLang="zh-TW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element wise</a:t>
            </a: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68830" y="1909804"/>
            <a:ext cx="5669373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err="1"/>
              <a:t>ar</a:t>
            </a:r>
            <a:r>
              <a:rPr lang="en-US" altLang="zh-TW" sz="4000" dirty="0"/>
              <a:t>=</a:t>
            </a:r>
            <a:r>
              <a:rPr lang="en-US" altLang="zh-TW" sz="4000" dirty="0" err="1"/>
              <a:t>np.array</a:t>
            </a:r>
            <a:r>
              <a:rPr lang="en-US" altLang="zh-TW" sz="4000" dirty="0"/>
              <a:t>([[1,1],[1,1</a:t>
            </a:r>
            <a:r>
              <a:rPr lang="en-US" altLang="zh-TW" sz="4000" dirty="0" smtClean="0"/>
              <a:t>]]);</a:t>
            </a:r>
          </a:p>
          <a:p>
            <a:r>
              <a:rPr lang="en-US" altLang="zh-TW" sz="4000" dirty="0"/>
              <a:t>ar2=</a:t>
            </a:r>
            <a:r>
              <a:rPr lang="en-US" altLang="zh-TW" sz="4000" dirty="0" err="1"/>
              <a:t>np.array</a:t>
            </a:r>
            <a:r>
              <a:rPr lang="en-US" altLang="zh-TW" sz="4000" dirty="0"/>
              <a:t>([[2,2],[2,2</a:t>
            </a:r>
            <a:r>
              <a:rPr lang="en-US" altLang="zh-TW" sz="4000" dirty="0" smtClean="0"/>
              <a:t>]]);</a:t>
            </a:r>
          </a:p>
          <a:p>
            <a:r>
              <a:rPr lang="en-US" altLang="zh-TW" sz="4000" dirty="0" err="1"/>
              <a:t>ar</a:t>
            </a:r>
            <a:r>
              <a:rPr lang="en-US" altLang="zh-TW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</a:t>
            </a:r>
            <a:r>
              <a:rPr lang="en-US" altLang="zh-TW" sz="4000" dirty="0"/>
              <a:t>ar2</a:t>
            </a:r>
            <a:endParaRPr lang="zh-TW" altLang="en-US" sz="4000" dirty="0"/>
          </a:p>
        </p:txBody>
      </p:sp>
      <p:sp>
        <p:nvSpPr>
          <p:cNvPr id="4" name="矩形 3"/>
          <p:cNvSpPr/>
          <p:nvPr/>
        </p:nvSpPr>
        <p:spPr>
          <a:xfrm>
            <a:off x="1268830" y="4355762"/>
            <a:ext cx="28382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/>
              <a:t>ar.</a:t>
            </a:r>
            <a:r>
              <a:rPr lang="en-US" altLang="zh-TW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dot</a:t>
            </a:r>
            <a:r>
              <a:rPr lang="en-US" altLang="zh-TW" sz="4800" dirty="0"/>
              <a:t>(ar2)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137054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4890701" cy="67994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Reduction Operations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33849" y="1392364"/>
            <a:ext cx="4572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4000" dirty="0" err="1"/>
              <a:t>ar</a:t>
            </a:r>
            <a:r>
              <a:rPr lang="en-US" altLang="zh-TW" sz="4000" dirty="0"/>
              <a:t>=</a:t>
            </a:r>
            <a:r>
              <a:rPr lang="en-US" altLang="zh-TW" sz="4000" dirty="0" err="1"/>
              <a:t>np.arange</a:t>
            </a:r>
            <a:r>
              <a:rPr lang="en-US" altLang="zh-TW" sz="4000" dirty="0"/>
              <a:t>(1,5)</a:t>
            </a:r>
          </a:p>
          <a:p>
            <a:r>
              <a:rPr lang="en-US" altLang="zh-TW" sz="4000" dirty="0" err="1"/>
              <a:t>ar.prod</a:t>
            </a:r>
            <a:r>
              <a:rPr lang="en-US" altLang="zh-TW" sz="4000" dirty="0"/>
              <a:t>()</a:t>
            </a:r>
            <a:endParaRPr lang="zh-TW" altLang="en-US" sz="4000" dirty="0"/>
          </a:p>
        </p:txBody>
      </p:sp>
      <p:sp>
        <p:nvSpPr>
          <p:cNvPr id="5" name="矩形 4"/>
          <p:cNvSpPr/>
          <p:nvPr/>
        </p:nvSpPr>
        <p:spPr>
          <a:xfrm>
            <a:off x="1033849" y="3063101"/>
            <a:ext cx="676877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 err="1"/>
              <a:t>ar</a:t>
            </a:r>
            <a:r>
              <a:rPr lang="en-US" altLang="zh-TW" sz="2800" dirty="0"/>
              <a:t>=</a:t>
            </a:r>
            <a:r>
              <a:rPr lang="en-US" altLang="zh-TW" sz="2800" dirty="0" err="1"/>
              <a:t>np.array</a:t>
            </a:r>
            <a:r>
              <a:rPr lang="en-US" altLang="zh-TW" sz="2800" dirty="0"/>
              <a:t>([</a:t>
            </a:r>
            <a:r>
              <a:rPr lang="en-US" altLang="zh-TW" sz="2800" dirty="0" err="1"/>
              <a:t>np.arange</a:t>
            </a:r>
            <a:r>
              <a:rPr lang="en-US" altLang="zh-TW" sz="2800" dirty="0"/>
              <a:t>(1,6),</a:t>
            </a:r>
            <a:r>
              <a:rPr lang="en-US" altLang="zh-TW" sz="2800" dirty="0" err="1"/>
              <a:t>np.arange</a:t>
            </a:r>
            <a:r>
              <a:rPr lang="en-US" altLang="zh-TW" sz="2800" dirty="0"/>
              <a:t>(1,6</a:t>
            </a:r>
            <a:r>
              <a:rPr lang="en-US" altLang="zh-TW" sz="2800" dirty="0" smtClean="0"/>
              <a:t>)]);</a:t>
            </a:r>
          </a:p>
          <a:p>
            <a:r>
              <a:rPr lang="en-US" altLang="zh-TW" sz="2800" dirty="0" err="1" smtClean="0"/>
              <a:t>ar</a:t>
            </a:r>
            <a:endParaRPr lang="zh-TW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2107677" y="4088215"/>
            <a:ext cx="4012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err="1"/>
              <a:t>np.prod</a:t>
            </a:r>
            <a:r>
              <a:rPr lang="en-US" altLang="zh-TW" sz="3600" dirty="0"/>
              <a:t>(</a:t>
            </a:r>
            <a:r>
              <a:rPr lang="en-US" altLang="zh-TW" sz="3600" dirty="0" err="1"/>
              <a:t>ar,axis</a:t>
            </a:r>
            <a:r>
              <a:rPr lang="en-US" altLang="zh-TW" sz="3600" dirty="0"/>
              <a:t>=0</a:t>
            </a:r>
            <a:r>
              <a:rPr lang="en-US" altLang="zh-TW" sz="3600" dirty="0" smtClean="0"/>
              <a:t>)=?</a:t>
            </a:r>
            <a:endParaRPr lang="zh-TW" altLang="en-US" sz="3600" dirty="0"/>
          </a:p>
        </p:txBody>
      </p:sp>
      <p:sp>
        <p:nvSpPr>
          <p:cNvPr id="7" name="矩形 6"/>
          <p:cNvSpPr/>
          <p:nvPr/>
        </p:nvSpPr>
        <p:spPr>
          <a:xfrm>
            <a:off x="2107677" y="4603080"/>
            <a:ext cx="40125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 err="1" smtClean="0"/>
              <a:t>np.prod</a:t>
            </a:r>
            <a:r>
              <a:rPr lang="en-US" altLang="zh-TW" sz="3600" dirty="0" smtClean="0"/>
              <a:t>(</a:t>
            </a:r>
            <a:r>
              <a:rPr lang="en-US" altLang="zh-TW" sz="3600" dirty="0" err="1" smtClean="0"/>
              <a:t>ar,axis</a:t>
            </a:r>
            <a:r>
              <a:rPr lang="en-US" altLang="zh-TW" sz="3600" dirty="0" smtClean="0"/>
              <a:t>=1)=?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8061874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73185" y="1605004"/>
            <a:ext cx="724865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zh-TW" sz="3600" dirty="0"/>
              <a:t>ar=np.array([[2,3,4],[5,6,7],[8,9,10]]); </a:t>
            </a:r>
            <a:endParaRPr lang="pt-BR" altLang="zh-TW" sz="3600" dirty="0" smtClean="0"/>
          </a:p>
          <a:p>
            <a:r>
              <a:rPr lang="pt-BR" altLang="zh-TW" sz="3600" dirty="0" smtClean="0"/>
              <a:t>ar.sum()</a:t>
            </a:r>
          </a:p>
          <a:p>
            <a:r>
              <a:rPr lang="en-US" altLang="zh-TW" sz="3600" dirty="0" err="1"/>
              <a:t>ar.mean</a:t>
            </a:r>
            <a:r>
              <a:rPr lang="en-US" altLang="zh-TW" sz="3600" dirty="0" smtClean="0"/>
              <a:t>()</a:t>
            </a:r>
          </a:p>
          <a:p>
            <a:r>
              <a:rPr lang="en-US" altLang="zh-TW" sz="3600" dirty="0" err="1"/>
              <a:t>np.median</a:t>
            </a:r>
            <a:r>
              <a:rPr lang="en-US" altLang="zh-TW" sz="3600" dirty="0"/>
              <a:t>(</a:t>
            </a:r>
            <a:r>
              <a:rPr lang="en-US" altLang="zh-TW" sz="3600" dirty="0" err="1"/>
              <a:t>ar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583837" y="624702"/>
            <a:ext cx="38136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/>
              <a:t>Reduction Operations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673566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Numpy</a:t>
            </a:r>
            <a:r>
              <a:rPr lang="zh-TW" altLang="en-US" dirty="0"/>
              <a:t>檔案輸入與輸出</a:t>
            </a:r>
          </a:p>
        </p:txBody>
      </p:sp>
      <p:sp>
        <p:nvSpPr>
          <p:cNvPr id="4" name="矩形 3"/>
          <p:cNvSpPr/>
          <p:nvPr/>
        </p:nvSpPr>
        <p:spPr>
          <a:xfrm>
            <a:off x="704335" y="1321357"/>
            <a:ext cx="48479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https://ithelp.ithome.com.tw/articles/10196167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224592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使用加快速度運算的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Universal </a:t>
            </a:r>
            <a:r>
              <a:rPr lang="en-US" altLang="zh-TW" dirty="0"/>
              <a:t>Functions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05242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06229" y="348652"/>
            <a:ext cx="3243134" cy="771696"/>
          </a:xfrm>
        </p:spPr>
        <p:txBody>
          <a:bodyPr/>
          <a:lstStyle/>
          <a:p>
            <a:r>
              <a:rPr lang="en-US" altLang="zh-TW" dirty="0"/>
              <a:t>Broadcasting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9366" y="1334532"/>
            <a:ext cx="7271262" cy="545344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6229" y="1057533"/>
            <a:ext cx="70407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https://jakevdp.github.io/PythonDataScienceHandbook/02.05-computation-on-arrays-broadcasting.html</a:t>
            </a:r>
            <a:endParaRPr lang="zh-TW" altLang="en-US" sz="12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624" y="161734"/>
            <a:ext cx="1452329" cy="191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131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Rules of Broadcasting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51703" y="1898985"/>
            <a:ext cx="727813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Rule 1: If the two arrays differ in their number of dimensions, the shape of the one with fewer dimensions is padded with ones on its leading (left) side.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Rule </a:t>
            </a:r>
            <a:r>
              <a:rPr lang="en-US" altLang="zh-TW" dirty="0"/>
              <a:t>2: If the shape of the two arrays does not match in any dimension, the array with shape equal to 1 in that dimension is stretched to match the other shape.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Rule </a:t>
            </a:r>
            <a:r>
              <a:rPr lang="en-US" altLang="zh-TW" dirty="0"/>
              <a:t>3: If in any dimension the sizes disagree and neither is equal to 1, an error is raised.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051" y="365126"/>
            <a:ext cx="1000813" cy="132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0354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Broadcasting example 1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7438"/>
          <a:stretch/>
        </p:blipFill>
        <p:spPr>
          <a:xfrm>
            <a:off x="3821036" y="1510419"/>
            <a:ext cx="4194379" cy="238024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6141" y="1952537"/>
            <a:ext cx="31756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M = </a:t>
            </a:r>
            <a:r>
              <a:rPr lang="en-US" altLang="zh-TW" sz="2400" dirty="0" err="1"/>
              <a:t>np.ones</a:t>
            </a:r>
            <a:r>
              <a:rPr lang="en-US" altLang="zh-TW" sz="2400" dirty="0"/>
              <a:t>((2, 3))</a:t>
            </a:r>
          </a:p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a </a:t>
            </a:r>
            <a:r>
              <a:rPr lang="en-US" altLang="zh-TW" sz="2400" dirty="0"/>
              <a:t>= </a:t>
            </a:r>
            <a:r>
              <a:rPr lang="en-US" altLang="zh-TW" sz="2400" dirty="0" err="1"/>
              <a:t>np.arange</a:t>
            </a:r>
            <a:r>
              <a:rPr lang="en-US" altLang="zh-TW" sz="2400" dirty="0"/>
              <a:t>(3)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36141" y="4393173"/>
            <a:ext cx="1237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M + a</a:t>
            </a:r>
            <a:endParaRPr lang="zh-TW" altLang="en-US" sz="36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051" y="365126"/>
            <a:ext cx="1000813" cy="132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510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Broadcasting example 1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1827" y="1558476"/>
            <a:ext cx="3509319" cy="467909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6141" y="1952537"/>
            <a:ext cx="31756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M = </a:t>
            </a:r>
            <a:r>
              <a:rPr lang="en-US" altLang="zh-TW" sz="2400" dirty="0" err="1"/>
              <a:t>np.ones</a:t>
            </a:r>
            <a:r>
              <a:rPr lang="en-US" altLang="zh-TW" sz="2400" dirty="0"/>
              <a:t>((2, 3))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a </a:t>
            </a:r>
            <a:r>
              <a:rPr lang="en-US" altLang="zh-TW" sz="2400" dirty="0"/>
              <a:t>= </a:t>
            </a:r>
            <a:r>
              <a:rPr lang="en-US" altLang="zh-TW" sz="2400" dirty="0" err="1"/>
              <a:t>np.arange</a:t>
            </a:r>
            <a:r>
              <a:rPr lang="en-US" altLang="zh-TW" sz="2400" dirty="0"/>
              <a:t>(3)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836141" y="3890665"/>
            <a:ext cx="12378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M + a</a:t>
            </a:r>
            <a:endParaRPr lang="zh-TW" altLang="en-US" sz="3600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051" y="365126"/>
            <a:ext cx="1000813" cy="132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75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2346010" y="2939535"/>
            <a:ext cx="357662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學習平台</a:t>
            </a:r>
            <a:endParaRPr lang="zh-TW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ãgoogle colabãçåçæå°çµæ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879" y="4862069"/>
            <a:ext cx="2974803" cy="1314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5922630" y="4930608"/>
            <a:ext cx="10871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Google</a:t>
            </a:r>
            <a:endParaRPr lang="zh-TW" altLang="en-US" sz="2400" b="1" dirty="0">
              <a:solidFill>
                <a:srgbClr val="92D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28034" y="594256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學習平台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83074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Broadcasting example 2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97333" y="2526260"/>
            <a:ext cx="4352925" cy="3264693"/>
          </a:xfrm>
        </p:spPr>
      </p:pic>
      <p:sp>
        <p:nvSpPr>
          <p:cNvPr id="6" name="矩形 5"/>
          <p:cNvSpPr/>
          <p:nvPr/>
        </p:nvSpPr>
        <p:spPr>
          <a:xfrm>
            <a:off x="745524" y="198214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dirty="0"/>
              <a:t>a = </a:t>
            </a:r>
            <a:r>
              <a:rPr lang="en-US" altLang="zh-TW" sz="2400" dirty="0" err="1"/>
              <a:t>np.arange</a:t>
            </a:r>
            <a:r>
              <a:rPr lang="en-US" altLang="zh-TW" sz="2400" dirty="0"/>
              <a:t>(3).reshape((3, 1))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b </a:t>
            </a:r>
            <a:r>
              <a:rPr lang="en-US" altLang="zh-TW" sz="2400" dirty="0"/>
              <a:t>= </a:t>
            </a:r>
            <a:r>
              <a:rPr lang="en-US" altLang="zh-TW" sz="2400" dirty="0" err="1"/>
              <a:t>np.arange</a:t>
            </a:r>
            <a:r>
              <a:rPr lang="en-US" altLang="zh-TW" sz="2400" dirty="0"/>
              <a:t>(3)</a:t>
            </a:r>
            <a:endParaRPr lang="zh-TW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850615" y="3750752"/>
            <a:ext cx="108555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dirty="0"/>
              <a:t>a + b</a:t>
            </a:r>
            <a:endParaRPr lang="zh-TW" altLang="en-US" sz="3600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5051" y="365126"/>
            <a:ext cx="1000813" cy="132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45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Adding a dimension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77614" y="1670382"/>
            <a:ext cx="4750658" cy="1669774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dirty="0" err="1"/>
              <a:t>ar</a:t>
            </a:r>
            <a:r>
              <a:rPr lang="en-US" altLang="zh-TW" sz="3200" dirty="0"/>
              <a:t>=</a:t>
            </a:r>
            <a:r>
              <a:rPr lang="en-US" altLang="zh-TW" sz="3200" dirty="0" err="1"/>
              <a:t>np.array</a:t>
            </a:r>
            <a:r>
              <a:rPr lang="en-US" altLang="zh-TW" sz="3200" dirty="0"/>
              <a:t>([14,15,16]); </a:t>
            </a:r>
            <a:r>
              <a:rPr lang="en-US" altLang="zh-TW" sz="3200" dirty="0" err="1" smtClean="0"/>
              <a:t>ar.shape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en-US" altLang="zh-TW" sz="3200" dirty="0" err="1"/>
              <a:t>ar</a:t>
            </a:r>
            <a:endParaRPr lang="zh-TW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628650" y="5883185"/>
            <a:ext cx="73522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https://github.com/femibyte/mastering_pandas/blob/master/MasteringPandas-chap3_DataStructures.ipynb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1077614" y="3607157"/>
            <a:ext cx="4750658" cy="14614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3200" dirty="0" err="1"/>
              <a:t>ar</a:t>
            </a:r>
            <a:r>
              <a:rPr lang="en-US" altLang="zh-TW" sz="3200" dirty="0"/>
              <a:t>=</a:t>
            </a:r>
            <a:r>
              <a:rPr lang="en-US" altLang="zh-TW" sz="3200" dirty="0" err="1"/>
              <a:t>ar</a:t>
            </a:r>
            <a:r>
              <a:rPr lang="en-US" altLang="zh-TW" sz="3200" dirty="0"/>
              <a:t>[:, </a:t>
            </a:r>
            <a:r>
              <a:rPr lang="en-US" altLang="zh-TW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np.newaxis</a:t>
            </a:r>
            <a:r>
              <a:rPr lang="en-US" altLang="zh-TW" sz="3200" dirty="0"/>
              <a:t>]; </a:t>
            </a:r>
            <a:r>
              <a:rPr lang="en-US" altLang="zh-TW" sz="3200" dirty="0" err="1" smtClean="0"/>
              <a:t>ar.shape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en-US" altLang="zh-TW" sz="3200" dirty="0" err="1" smtClean="0"/>
              <a:t>ar</a:t>
            </a:r>
            <a:endParaRPr lang="zh-TW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128192" y="2233693"/>
            <a:ext cx="500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(3,)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93462" y="4232185"/>
            <a:ext cx="670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(3, 1)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286000" y="3105835"/>
            <a:ext cx="2014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array</a:t>
            </a:r>
            <a:r>
              <a:rPr lang="en-US" altLang="zh-TW" dirty="0"/>
              <a:t>([14, 15, 16])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56702" y="4600430"/>
            <a:ext cx="14210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array([[14],</a:t>
            </a:r>
          </a:p>
          <a:p>
            <a:r>
              <a:rPr lang="en-US" altLang="zh-TW" dirty="0"/>
              <a:t>       [15],</a:t>
            </a:r>
          </a:p>
          <a:p>
            <a:r>
              <a:rPr lang="en-US" altLang="zh-TW" dirty="0"/>
              <a:t>       [16</a:t>
            </a:r>
            <a:r>
              <a:rPr lang="en-US" altLang="zh-TW" dirty="0" smtClean="0"/>
              <a:t>]])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636623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Array sorting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43980" y="1666637"/>
            <a:ext cx="4750658" cy="2235629"/>
          </a:xfr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3200" dirty="0" err="1"/>
              <a:t>ar</a:t>
            </a:r>
            <a:r>
              <a:rPr lang="en-US" altLang="zh-TW" sz="3200" dirty="0"/>
              <a:t>=</a:t>
            </a:r>
            <a:r>
              <a:rPr lang="en-US" altLang="zh-TW" sz="3200" dirty="0" err="1"/>
              <a:t>np.array</a:t>
            </a:r>
            <a:r>
              <a:rPr lang="en-US" altLang="zh-TW" sz="3200" dirty="0"/>
              <a:t>([[3,2],[10,-1</a:t>
            </a:r>
            <a:r>
              <a:rPr lang="en-US" altLang="zh-TW" sz="3200" dirty="0" smtClean="0"/>
              <a:t>]])</a:t>
            </a:r>
          </a:p>
          <a:p>
            <a:pPr marL="0" indent="0">
              <a:buNone/>
            </a:pPr>
            <a:r>
              <a:rPr lang="en-US" altLang="zh-TW" sz="3200" dirty="0" err="1" smtClean="0"/>
              <a:t>ar</a:t>
            </a:r>
            <a:endParaRPr lang="en-US" altLang="zh-TW" sz="3200" dirty="0" smtClean="0"/>
          </a:p>
          <a:p>
            <a:pPr marL="0" indent="0">
              <a:buNone/>
            </a:pPr>
            <a:r>
              <a:rPr lang="en-US" altLang="zh-TW" sz="3200" dirty="0" err="1" smtClean="0"/>
              <a:t>ar.sort</a:t>
            </a:r>
            <a:r>
              <a:rPr lang="en-US" altLang="zh-TW" sz="3200" dirty="0" smtClean="0"/>
              <a:t>(axis=1</a:t>
            </a:r>
            <a:r>
              <a:rPr lang="en-US" altLang="zh-TW" sz="3200" dirty="0"/>
              <a:t>)</a:t>
            </a:r>
          </a:p>
          <a:p>
            <a:pPr marL="0" indent="0">
              <a:buNone/>
            </a:pPr>
            <a:r>
              <a:rPr lang="en-US" altLang="zh-TW" sz="3200" dirty="0" err="1"/>
              <a:t>ar</a:t>
            </a:r>
            <a:endParaRPr lang="zh-TW" altLang="en-US" sz="3200" dirty="0"/>
          </a:p>
          <a:p>
            <a:pPr marL="0" indent="0">
              <a:buNone/>
            </a:pPr>
            <a:endParaRPr lang="zh-TW" altLang="en-US" sz="3200" dirty="0"/>
          </a:p>
        </p:txBody>
      </p:sp>
      <p:sp>
        <p:nvSpPr>
          <p:cNvPr id="4" name="矩形 3"/>
          <p:cNvSpPr/>
          <p:nvPr/>
        </p:nvSpPr>
        <p:spPr>
          <a:xfrm>
            <a:off x="628650" y="5883185"/>
            <a:ext cx="73522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https://github.com/femibyte/mastering_pandas/blob/master/MasteringPandas-chap3_DataStructures.ipynb</a:t>
            </a:r>
            <a:endParaRPr lang="zh-TW" altLang="en-US" dirty="0"/>
          </a:p>
        </p:txBody>
      </p:sp>
      <p:sp>
        <p:nvSpPr>
          <p:cNvPr id="6" name="內容版面配置區 2"/>
          <p:cNvSpPr txBox="1">
            <a:spLocks/>
          </p:cNvSpPr>
          <p:nvPr/>
        </p:nvSpPr>
        <p:spPr>
          <a:xfrm>
            <a:off x="3689008" y="3351276"/>
            <a:ext cx="4750658" cy="22356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200" dirty="0" err="1" smtClean="0"/>
              <a:t>ar</a:t>
            </a:r>
            <a:r>
              <a:rPr lang="en-US" altLang="zh-TW" sz="3200" dirty="0" smtClean="0"/>
              <a:t>=</a:t>
            </a:r>
            <a:r>
              <a:rPr lang="en-US" altLang="zh-TW" sz="3200" dirty="0" err="1" smtClean="0"/>
              <a:t>np.array</a:t>
            </a:r>
            <a:r>
              <a:rPr lang="en-US" altLang="zh-TW" sz="3200" dirty="0" smtClean="0"/>
              <a:t>([[3,2],[10,-1]])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200" dirty="0" err="1" smtClean="0"/>
              <a:t>ar</a:t>
            </a:r>
            <a:endParaRPr lang="en-US" altLang="zh-TW" sz="32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200" dirty="0" err="1" smtClean="0"/>
              <a:t>ar.sort</a:t>
            </a:r>
            <a:r>
              <a:rPr lang="en-US" altLang="zh-TW" sz="3200" dirty="0" smtClean="0"/>
              <a:t>(axis=0)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TW" sz="3200" dirty="0" err="1" smtClean="0"/>
              <a:t>ar</a:t>
            </a:r>
            <a:endParaRPr lang="zh-TW" altLang="en-US" sz="320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71204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366901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TW" sz="1800" dirty="0"/>
              <a:t>%</a:t>
            </a:r>
            <a:r>
              <a:rPr lang="en-US" altLang="zh-TW" sz="1800" dirty="0" err="1"/>
              <a:t>matplotlib</a:t>
            </a:r>
            <a:r>
              <a:rPr lang="en-US" altLang="zh-TW" sz="1800" dirty="0"/>
              <a:t> inline</a:t>
            </a:r>
          </a:p>
          <a:p>
            <a:pPr marL="0" indent="0">
              <a:buNone/>
            </a:pPr>
            <a:r>
              <a:rPr lang="en-US" altLang="zh-TW" sz="1800" dirty="0"/>
              <a:t>import </a:t>
            </a:r>
            <a:r>
              <a:rPr lang="en-US" altLang="zh-TW" sz="1800" dirty="0" err="1"/>
              <a:t>numpy</a:t>
            </a:r>
            <a:r>
              <a:rPr lang="en-US" altLang="zh-TW" sz="1800" dirty="0"/>
              <a:t> as np</a:t>
            </a:r>
          </a:p>
          <a:p>
            <a:pPr marL="0" indent="0">
              <a:buNone/>
            </a:pPr>
            <a:r>
              <a:rPr lang="en-US" altLang="zh-TW" sz="1800" dirty="0"/>
              <a:t>import </a:t>
            </a:r>
            <a:r>
              <a:rPr lang="en-US" altLang="zh-TW" sz="1800" dirty="0" err="1"/>
              <a:t>matplotlib.pyplot</a:t>
            </a:r>
            <a:r>
              <a:rPr lang="en-US" altLang="zh-TW" sz="1800" dirty="0"/>
              <a:t> as </a:t>
            </a:r>
            <a:r>
              <a:rPr lang="en-US" altLang="zh-TW" sz="1800" dirty="0" err="1"/>
              <a:t>plt</a:t>
            </a:r>
            <a:endParaRPr lang="en-US" altLang="zh-TW" sz="1800" dirty="0"/>
          </a:p>
          <a:p>
            <a:pPr marL="0" indent="0">
              <a:buNone/>
            </a:pPr>
            <a:r>
              <a:rPr lang="en-US" altLang="zh-TW" sz="1800" dirty="0"/>
              <a:t># Generate a sequence of integers</a:t>
            </a:r>
          </a:p>
          <a:p>
            <a:pPr marL="0" indent="0">
              <a:buNone/>
            </a:pPr>
            <a:r>
              <a:rPr lang="en-US" altLang="zh-TW" sz="1800" dirty="0"/>
              <a:t>x = </a:t>
            </a:r>
            <a:r>
              <a:rPr lang="en-US" altLang="zh-TW" sz="1800" dirty="0" err="1"/>
              <a:t>np.arange</a:t>
            </a:r>
            <a:r>
              <a:rPr lang="en-US" altLang="zh-TW" sz="1800" dirty="0"/>
              <a:t>(20)</a:t>
            </a:r>
          </a:p>
          <a:p>
            <a:pPr marL="0" indent="0">
              <a:buNone/>
            </a:pPr>
            <a:r>
              <a:rPr lang="en-US" altLang="zh-TW" sz="1800" dirty="0"/>
              <a:t># create a second array using sinus</a:t>
            </a:r>
          </a:p>
          <a:p>
            <a:pPr marL="0" indent="0">
              <a:buNone/>
            </a:pPr>
            <a:r>
              <a:rPr lang="en-US" altLang="zh-TW" sz="1800" dirty="0"/>
              <a:t>y = </a:t>
            </a:r>
            <a:r>
              <a:rPr lang="en-US" altLang="zh-TW" sz="1800" dirty="0" err="1"/>
              <a:t>np.sin</a:t>
            </a:r>
            <a:r>
              <a:rPr lang="en-US" altLang="zh-TW" sz="1800" dirty="0"/>
              <a:t>(x)</a:t>
            </a:r>
          </a:p>
          <a:p>
            <a:pPr marL="0" indent="0">
              <a:buNone/>
            </a:pPr>
            <a:r>
              <a:rPr lang="en-US" altLang="zh-TW" sz="1800" dirty="0"/>
              <a:t># The plot function makes a line chart of one array against another</a:t>
            </a:r>
          </a:p>
          <a:p>
            <a:pPr marL="0" indent="0">
              <a:buNone/>
            </a:pPr>
            <a:r>
              <a:rPr lang="en-US" altLang="zh-TW" sz="1800" dirty="0" err="1"/>
              <a:t>plt.plot</a:t>
            </a:r>
            <a:r>
              <a:rPr lang="en-US" altLang="zh-TW" sz="1800" dirty="0"/>
              <a:t>(x, y, marker="x")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1333571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502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970693" y="1499789"/>
            <a:ext cx="7202613" cy="41549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NUMPY</a:t>
            </a:r>
            <a:r>
              <a:rPr lang="zh-TW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實作練習</a:t>
            </a:r>
            <a:r>
              <a:rPr lang="en-US" altLang="zh-TW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zh-TW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類神經網路起手式</a:t>
            </a:r>
            <a:r>
              <a:rPr lang="en-US" altLang="zh-TW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zh-TW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感知器 </a:t>
            </a:r>
          </a:p>
          <a:p>
            <a:endParaRPr lang="zh-TW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163566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神經網路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508"/>
          <a:stretch/>
        </p:blipFill>
        <p:spPr>
          <a:xfrm>
            <a:off x="0" y="1886900"/>
            <a:ext cx="4432215" cy="25908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5201" y="6435723"/>
            <a:ext cx="69941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</a:t>
            </a:r>
            <a:r>
              <a:rPr lang="en-US" altLang="zh-TW" dirty="0" smtClean="0"/>
              <a:t>ithelp.ithome.com.tw/articles/10191528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3612292" y="89078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生物神經系統的結構，神經元</a:t>
            </a:r>
            <a:r>
              <a:rPr lang="en-US" altLang="zh-TW" dirty="0"/>
              <a:t>(Neuron)</a:t>
            </a:r>
            <a:r>
              <a:rPr lang="zh-TW" altLang="en-US" dirty="0"/>
              <a:t>之間互相連結，由外部神經元接收信號，再層層傳導至其他神經元，最後作出反應的過程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757" y="2010324"/>
            <a:ext cx="4692993" cy="39823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8650" y="1296039"/>
            <a:ext cx="1649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neural network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56365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00283" y="357403"/>
            <a:ext cx="5529468" cy="928215"/>
          </a:xfrm>
        </p:spPr>
        <p:txBody>
          <a:bodyPr/>
          <a:lstStyle/>
          <a:p>
            <a:r>
              <a:rPr lang="zh-TW" altLang="en-US" dirty="0" smtClean="0"/>
              <a:t>模型化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類神經網路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9372" y="2390906"/>
            <a:ext cx="6433622" cy="371112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510391" y="1807390"/>
            <a:ext cx="1474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權重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72346" y="5081930"/>
            <a:ext cx="1412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Bias(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偏權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值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82281" y="2506236"/>
            <a:ext cx="19976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激活</a:t>
            </a:r>
            <a:r>
              <a:rPr lang="zh-TW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函數</a:t>
            </a:r>
            <a:endParaRPr lang="en-US" altLang="zh-TW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Activation function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矩形 7"/>
          <p:cNvSpPr/>
          <p:nvPr/>
        </p:nvSpPr>
        <p:spPr>
          <a:xfrm>
            <a:off x="4989090" y="1077782"/>
            <a:ext cx="37998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感知機 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perceptron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77440" y="172737"/>
            <a:ext cx="2511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 neural network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197043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激活函數</a:t>
            </a:r>
            <a:r>
              <a:rPr lang="en-US" altLang="zh-TW" dirty="0"/>
              <a:t>:Activation </a:t>
            </a:r>
            <a:r>
              <a:rPr lang="en-US" altLang="zh-TW" dirty="0" smtClean="0"/>
              <a:t>function</a:t>
            </a:r>
            <a:br>
              <a:rPr lang="en-US" altLang="zh-TW" dirty="0" smtClean="0"/>
            </a:br>
            <a:r>
              <a:rPr lang="en-US" altLang="zh-TW" dirty="0" smtClean="0"/>
              <a:t>Step Function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363" y="1764978"/>
            <a:ext cx="5835222" cy="436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30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激活函數</a:t>
            </a:r>
            <a:r>
              <a:rPr lang="en-US" altLang="zh-TW" dirty="0"/>
              <a:t>:Activation function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Sigmoid function</a:t>
            </a:r>
            <a:endParaRPr lang="zh-TW" altLang="en-US" dirty="0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77"/>
          <a:stretch/>
        </p:blipFill>
        <p:spPr>
          <a:xfrm>
            <a:off x="628650" y="1823980"/>
            <a:ext cx="7944293" cy="38189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819664" y="6005554"/>
            <a:ext cx="48644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https://en.wikipedia.org/wiki/Sigmoid_function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892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3440842" cy="549274"/>
          </a:xfrm>
        </p:spPr>
        <p:txBody>
          <a:bodyPr>
            <a:normAutofit fontScale="90000"/>
          </a:bodyPr>
          <a:lstStyle/>
          <a:p>
            <a:r>
              <a:rPr lang="zh-TW" altLang="en-US" dirty="0" smtClean="0"/>
              <a:t>確認套件版本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92760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TW" dirty="0"/>
              <a:t>import pandas as </a:t>
            </a:r>
            <a:r>
              <a:rPr lang="en-US" altLang="zh-TW" dirty="0" err="1"/>
              <a:t>pd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 smtClean="0"/>
              <a:t>print(“pandas </a:t>
            </a:r>
            <a:r>
              <a:rPr lang="en-US" altLang="zh-TW" dirty="0"/>
              <a:t>version: %</a:t>
            </a:r>
            <a:r>
              <a:rPr lang="en-US" altLang="zh-TW" dirty="0" smtClean="0"/>
              <a:t>s”</a:t>
            </a:r>
            <a:r>
              <a:rPr lang="zh-TW" altLang="en-US" dirty="0" smtClean="0"/>
              <a:t> </a:t>
            </a:r>
            <a:r>
              <a:rPr lang="en-US" altLang="zh-TW" dirty="0" smtClean="0"/>
              <a:t>% </a:t>
            </a:r>
            <a:r>
              <a:rPr lang="en-US" altLang="zh-TW" dirty="0" err="1"/>
              <a:t>pd</a:t>
            </a:r>
            <a:r>
              <a:rPr lang="en-US" altLang="zh-TW" dirty="0"/>
              <a:t>.__version__)</a:t>
            </a:r>
          </a:p>
          <a:p>
            <a:pPr marL="0" indent="0">
              <a:buNone/>
            </a:pPr>
            <a:r>
              <a:rPr lang="en-US" altLang="zh-TW" dirty="0"/>
              <a:t>import </a:t>
            </a:r>
            <a:r>
              <a:rPr lang="en-US" altLang="zh-TW" dirty="0" err="1"/>
              <a:t>matplotlib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print("</a:t>
            </a:r>
            <a:r>
              <a:rPr lang="en-US" altLang="zh-TW" dirty="0" err="1"/>
              <a:t>matplotlib</a:t>
            </a:r>
            <a:r>
              <a:rPr lang="en-US" altLang="zh-TW" dirty="0"/>
              <a:t> version: %s" % </a:t>
            </a:r>
            <a:r>
              <a:rPr lang="en-US" altLang="zh-TW" dirty="0" err="1"/>
              <a:t>matplotlib</a:t>
            </a:r>
            <a:r>
              <a:rPr lang="en-US" altLang="zh-TW" dirty="0"/>
              <a:t>.__version__)</a:t>
            </a:r>
          </a:p>
          <a:p>
            <a:pPr marL="0" indent="0">
              <a:buNone/>
            </a:pPr>
            <a:r>
              <a:rPr lang="en-US" altLang="zh-TW" dirty="0"/>
              <a:t>import </a:t>
            </a:r>
            <a:r>
              <a:rPr lang="en-US" altLang="zh-TW" dirty="0" err="1"/>
              <a:t>numpy</a:t>
            </a:r>
            <a:r>
              <a:rPr lang="en-US" altLang="zh-TW" dirty="0"/>
              <a:t> as np</a:t>
            </a:r>
          </a:p>
          <a:p>
            <a:pPr marL="0" indent="0">
              <a:buNone/>
            </a:pPr>
            <a:r>
              <a:rPr lang="en-US" altLang="zh-TW" dirty="0"/>
              <a:t>print("</a:t>
            </a:r>
            <a:r>
              <a:rPr lang="en-US" altLang="zh-TW" dirty="0" err="1"/>
              <a:t>numpy</a:t>
            </a:r>
            <a:r>
              <a:rPr lang="en-US" altLang="zh-TW" dirty="0"/>
              <a:t> version: %s" % </a:t>
            </a:r>
            <a:r>
              <a:rPr lang="en-US" altLang="zh-TW" dirty="0" err="1"/>
              <a:t>np.__version</a:t>
            </a:r>
            <a:r>
              <a:rPr lang="en-US" altLang="zh-TW" dirty="0"/>
              <a:t>__)</a:t>
            </a:r>
          </a:p>
          <a:p>
            <a:pPr marL="0" indent="0">
              <a:buNone/>
            </a:pPr>
            <a:r>
              <a:rPr lang="en-US" altLang="zh-TW" dirty="0"/>
              <a:t>import </a:t>
            </a:r>
            <a:r>
              <a:rPr lang="en-US" altLang="zh-TW" dirty="0" err="1"/>
              <a:t>sklearn</a:t>
            </a:r>
            <a:endParaRPr lang="en-US" altLang="zh-TW" dirty="0"/>
          </a:p>
          <a:p>
            <a:pPr marL="0" indent="0">
              <a:buNone/>
            </a:pPr>
            <a:r>
              <a:rPr lang="en-US" altLang="zh-TW" dirty="0"/>
              <a:t>print("</a:t>
            </a:r>
            <a:r>
              <a:rPr lang="en-US" altLang="zh-TW" dirty="0" err="1"/>
              <a:t>scikit</a:t>
            </a:r>
            <a:r>
              <a:rPr lang="en-US" altLang="zh-TW" dirty="0"/>
              <a:t>-learn version: %s" % </a:t>
            </a:r>
            <a:r>
              <a:rPr lang="en-US" altLang="zh-TW" dirty="0" err="1"/>
              <a:t>sklearn</a:t>
            </a:r>
            <a:r>
              <a:rPr lang="en-US" altLang="zh-TW" dirty="0"/>
              <a:t>.__version__)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351313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785" y="2155761"/>
            <a:ext cx="7613190" cy="306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77819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427" y="1252302"/>
            <a:ext cx="8075360" cy="50249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50244" y="443469"/>
            <a:ext cx="78772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多層感知機 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Multilayer perceptron, MLP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82935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3681276"/>
              </p:ext>
            </p:extLst>
          </p:nvPr>
        </p:nvGraphicFramePr>
        <p:xfrm>
          <a:off x="628650" y="2949734"/>
          <a:ext cx="7886699" cy="2468880"/>
        </p:xfrm>
        <a:graphic>
          <a:graphicData uri="http://schemas.openxmlformats.org/drawingml/2006/table">
            <a:tbl>
              <a:tblPr/>
              <a:tblGrid>
                <a:gridCol w="368774"/>
                <a:gridCol w="306417"/>
                <a:gridCol w="1151035"/>
                <a:gridCol w="930875"/>
                <a:gridCol w="1449860"/>
                <a:gridCol w="3679738"/>
              </a:tblGrid>
              <a:tr h="0">
                <a:tc gridSpan="2"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effectLst/>
                        </a:rPr>
                        <a:t>輸入</a:t>
                      </a:r>
                      <a:r>
                        <a:rPr lang="zh-TW" altLang="en-US" dirty="0">
                          <a:effectLst/>
                        </a:rPr>
                        <a:t/>
                      </a:r>
                      <a:br>
                        <a:rPr lang="zh-TW" altLang="en-US" dirty="0">
                          <a:effectLst/>
                        </a:rPr>
                      </a:br>
                      <a:r>
                        <a:rPr lang="en-US" dirty="0">
                          <a:effectLst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>
                          <a:effectLst/>
                        </a:rPr>
                        <a:t>輸出</a:t>
                      </a:r>
                      <a:r>
                        <a:rPr lang="zh-TW" altLang="en-US" dirty="0">
                          <a:effectLst/>
                        </a:rPr>
                        <a:t/>
                      </a:r>
                      <a:br>
                        <a:rPr lang="zh-TW" altLang="en-US" dirty="0">
                          <a:effectLst/>
                        </a:rPr>
                      </a:b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E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/>
                        </a:rPr>
                        <a:t>A</a:t>
                      </a:r>
                      <a:endParaRPr lang="en-US" altLang="zh-TW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effectLst/>
                        </a:rPr>
                        <a:t>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effectLst/>
                        </a:rPr>
                        <a:t>A and 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effectLst/>
                        </a:rPr>
                        <a:t>A or 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 smtClean="0">
                          <a:effectLst/>
                        </a:rPr>
                        <a:t>A NAND B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/>
                        </a:rPr>
                        <a:t>A XOR B</a:t>
                      </a:r>
                      <a:endParaRPr lang="en-US" altLang="zh-TW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>
                          <a:effectLst/>
                        </a:rPr>
                        <a:t>1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effectLst/>
                        </a:rPr>
                        <a:t>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FDD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34729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6185" y="266272"/>
            <a:ext cx="4033966" cy="837598"/>
          </a:xfrm>
        </p:spPr>
        <p:txBody>
          <a:bodyPr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真值表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邏輯閘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980" y="1273797"/>
            <a:ext cx="8188649" cy="4303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3473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2627" y="1825625"/>
            <a:ext cx="3218246" cy="4351338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844750" y="2044036"/>
            <a:ext cx="2668158" cy="3757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501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2627" y="1825625"/>
            <a:ext cx="3218246" cy="43513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80873" y="2319115"/>
            <a:ext cx="4147581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第一章 </a:t>
            </a:r>
            <a:r>
              <a:rPr lang="en-US" altLang="zh-TW" dirty="0"/>
              <a:t>Python</a:t>
            </a:r>
            <a:r>
              <a:rPr lang="zh-TW" altLang="en-US" dirty="0"/>
              <a:t>入門 </a:t>
            </a:r>
          </a:p>
          <a:p>
            <a:r>
              <a:rPr lang="zh-TW" altLang="en-US" dirty="0"/>
              <a:t>第二章 感知器 </a:t>
            </a:r>
          </a:p>
          <a:p>
            <a:r>
              <a:rPr lang="zh-TW" altLang="en-US" dirty="0"/>
              <a:t>第三章 神經網路 </a:t>
            </a:r>
          </a:p>
          <a:p>
            <a:r>
              <a:rPr lang="zh-TW" altLang="en-US" dirty="0"/>
              <a:t>第四章 神經網路的學習 </a:t>
            </a:r>
          </a:p>
          <a:p>
            <a:r>
              <a:rPr lang="zh-TW" altLang="en-US" dirty="0"/>
              <a:t>第五章 誤差反向傳播法 </a:t>
            </a:r>
          </a:p>
          <a:p>
            <a:r>
              <a:rPr lang="zh-TW" altLang="en-US" dirty="0"/>
              <a:t>第六章 與學習有關的技巧 </a:t>
            </a:r>
          </a:p>
          <a:p>
            <a:r>
              <a:rPr lang="zh-TW" altLang="en-US" dirty="0"/>
              <a:t>第七章 卷積神經網路 </a:t>
            </a:r>
          </a:p>
          <a:p>
            <a:r>
              <a:rPr lang="zh-TW" altLang="en-US" dirty="0"/>
              <a:t>第八章 深度學習 </a:t>
            </a:r>
          </a:p>
          <a:p>
            <a:r>
              <a:rPr lang="zh-TW" altLang="en-US" dirty="0"/>
              <a:t>附錄</a:t>
            </a:r>
            <a:r>
              <a:rPr lang="en-US" altLang="zh-TW" dirty="0"/>
              <a:t>A </a:t>
            </a:r>
            <a:r>
              <a:rPr lang="en-US" altLang="zh-TW" dirty="0" err="1"/>
              <a:t>Softmax</a:t>
            </a:r>
            <a:r>
              <a:rPr lang="en-US" altLang="zh-TW" dirty="0"/>
              <a:t>-with-Loss</a:t>
            </a:r>
            <a:r>
              <a:rPr lang="zh-TW" altLang="en-US" dirty="0"/>
              <a:t>層的計算圖 </a:t>
            </a:r>
          </a:p>
          <a:p>
            <a:r>
              <a:rPr lang="zh-TW" altLang="en-US" dirty="0"/>
              <a:t>參考文獻</a:t>
            </a:r>
          </a:p>
        </p:txBody>
      </p:sp>
      <p:sp>
        <p:nvSpPr>
          <p:cNvPr id="6" name="矩形 5"/>
          <p:cNvSpPr/>
          <p:nvPr/>
        </p:nvSpPr>
        <p:spPr>
          <a:xfrm>
            <a:off x="177114" y="15074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Deep Learning</a:t>
            </a:r>
            <a:r>
              <a:rPr lang="zh-TW" altLang="en-US" dirty="0"/>
              <a:t>：用</a:t>
            </a:r>
            <a:r>
              <a:rPr lang="en-US" altLang="zh-TW" dirty="0"/>
              <a:t>Python</a:t>
            </a:r>
            <a:r>
              <a:rPr lang="zh-TW" altLang="en-US" dirty="0"/>
              <a:t>進行深度學習的基礎理論實作</a:t>
            </a:r>
          </a:p>
          <a:p>
            <a:r>
              <a:rPr lang="zh-TW" altLang="en-US" dirty="0" smtClean="0"/>
              <a:t>作者</a:t>
            </a:r>
            <a:r>
              <a:rPr lang="zh-TW" altLang="en-US" dirty="0"/>
              <a:t>： 斎藤康毅  譯者： 吳嘉芳</a:t>
            </a:r>
          </a:p>
          <a:p>
            <a:r>
              <a:rPr lang="zh-TW" altLang="en-US" dirty="0"/>
              <a:t>出版社：歐萊禮  出版日期：</a:t>
            </a:r>
            <a:r>
              <a:rPr lang="en-US" altLang="zh-TW" dirty="0"/>
              <a:t>2017/08/17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5855" y="5992297"/>
            <a:ext cx="7608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https://github.com/oreilly-japan/deep-learning-from-scratch</a:t>
            </a:r>
          </a:p>
        </p:txBody>
      </p:sp>
    </p:spTree>
    <p:extLst>
      <p:ext uri="{BB962C8B-B14F-4D97-AF65-F5344CB8AC3E}">
        <p14:creationId xmlns:p14="http://schemas.microsoft.com/office/powerpoint/2010/main" val="3936497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6583" y="1814257"/>
            <a:ext cx="2426174" cy="341674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637005" y="1966432"/>
            <a:ext cx="4572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 smtClean="0"/>
              <a:t>第一章 複習類神經網路</a:t>
            </a:r>
          </a:p>
          <a:p>
            <a:r>
              <a:rPr lang="zh-TW" altLang="en-US" dirty="0" smtClean="0"/>
              <a:t>第二章 自然語言與字詞的分散式表示</a:t>
            </a:r>
          </a:p>
          <a:p>
            <a:r>
              <a:rPr lang="zh-TW" altLang="en-US" dirty="0" smtClean="0"/>
              <a:t>第三章 </a:t>
            </a:r>
            <a:r>
              <a:rPr lang="en-US" altLang="zh-TW" dirty="0" smtClean="0"/>
              <a:t>word2vec</a:t>
            </a:r>
          </a:p>
          <a:p>
            <a:r>
              <a:rPr lang="zh-TW" altLang="en-US" dirty="0" smtClean="0"/>
              <a:t>第四章 </a:t>
            </a:r>
            <a:r>
              <a:rPr lang="en-US" altLang="zh-TW" dirty="0" smtClean="0"/>
              <a:t>word2vec</a:t>
            </a:r>
            <a:r>
              <a:rPr lang="zh-TW" altLang="en-US" dirty="0" smtClean="0"/>
              <a:t>的高速化</a:t>
            </a:r>
          </a:p>
          <a:p>
            <a:r>
              <a:rPr lang="zh-TW" altLang="en-US" dirty="0" smtClean="0"/>
              <a:t>第五章 遞歸神經網路</a:t>
            </a:r>
            <a:r>
              <a:rPr lang="en-US" altLang="zh-TW" dirty="0" smtClean="0"/>
              <a:t>(RNN</a:t>
            </a:r>
            <a:r>
              <a:rPr lang="en-US" altLang="zh-TW" dirty="0"/>
              <a:t>)</a:t>
            </a:r>
            <a:endParaRPr lang="zh-TW" altLang="en-US" dirty="0" smtClean="0"/>
          </a:p>
          <a:p>
            <a:r>
              <a:rPr lang="zh-TW" altLang="en-US" dirty="0" smtClean="0"/>
              <a:t>第六章 含閘門的</a:t>
            </a:r>
            <a:r>
              <a:rPr lang="en-US" altLang="zh-TW" dirty="0" smtClean="0"/>
              <a:t>RNN</a:t>
            </a:r>
          </a:p>
          <a:p>
            <a:r>
              <a:rPr lang="zh-TW" altLang="en-US" dirty="0" smtClean="0"/>
              <a:t>第七章 使用</a:t>
            </a:r>
            <a:r>
              <a:rPr lang="en-US" altLang="zh-TW" dirty="0" smtClean="0"/>
              <a:t>RNN</a:t>
            </a:r>
            <a:r>
              <a:rPr lang="zh-TW" altLang="en-US" dirty="0" smtClean="0"/>
              <a:t>產生文章</a:t>
            </a:r>
          </a:p>
          <a:p>
            <a:r>
              <a:rPr lang="zh-TW" altLang="en-US" dirty="0" smtClean="0"/>
              <a:t>第八章 </a:t>
            </a:r>
            <a:r>
              <a:rPr lang="en-US" altLang="zh-TW" dirty="0" smtClean="0"/>
              <a:t>Attention</a:t>
            </a:r>
          </a:p>
          <a:p>
            <a:r>
              <a:rPr lang="zh-TW" altLang="en-US" dirty="0" smtClean="0"/>
              <a:t>附錄</a:t>
            </a:r>
            <a:r>
              <a:rPr lang="en-US" altLang="zh-TW" dirty="0" smtClean="0"/>
              <a:t>A sigmoid</a:t>
            </a:r>
            <a:r>
              <a:rPr lang="zh-TW" altLang="en-US" dirty="0" smtClean="0"/>
              <a:t>函數與</a:t>
            </a:r>
            <a:r>
              <a:rPr lang="en-US" altLang="zh-TW" dirty="0" err="1" smtClean="0"/>
              <a:t>tanh</a:t>
            </a:r>
            <a:r>
              <a:rPr lang="zh-TW" altLang="en-US" dirty="0" smtClean="0"/>
              <a:t>函數的微分</a:t>
            </a:r>
          </a:p>
          <a:p>
            <a:r>
              <a:rPr lang="zh-TW" altLang="en-US" dirty="0" smtClean="0"/>
              <a:t>附錄</a:t>
            </a:r>
            <a:r>
              <a:rPr lang="en-US" altLang="zh-TW" dirty="0" smtClean="0"/>
              <a:t>B </a:t>
            </a:r>
            <a:r>
              <a:rPr lang="zh-TW" altLang="en-US" dirty="0" smtClean="0"/>
              <a:t>啟用</a:t>
            </a:r>
            <a:r>
              <a:rPr lang="en-US" altLang="zh-TW" dirty="0" smtClean="0"/>
              <a:t>WordNet</a:t>
            </a:r>
          </a:p>
          <a:p>
            <a:r>
              <a:rPr lang="zh-TW" altLang="en-US" dirty="0" smtClean="0"/>
              <a:t>附錄</a:t>
            </a:r>
            <a:r>
              <a:rPr lang="en-US" altLang="zh-TW" dirty="0" smtClean="0"/>
              <a:t>C GRU</a:t>
            </a:r>
            <a:endParaRPr lang="en-US" altLang="zh-TW" dirty="0"/>
          </a:p>
        </p:txBody>
      </p:sp>
      <p:sp>
        <p:nvSpPr>
          <p:cNvPr id="3" name="矩形 2"/>
          <p:cNvSpPr/>
          <p:nvPr/>
        </p:nvSpPr>
        <p:spPr>
          <a:xfrm>
            <a:off x="506626" y="5799608"/>
            <a:ext cx="70886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https://github.com/oreilly-japan/deep-learning-from-scratch-2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4601468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75968" y="510904"/>
            <a:ext cx="4304270" cy="56323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# coding: utf-8</a:t>
            </a:r>
          </a:p>
          <a:p>
            <a:r>
              <a:rPr lang="en-US" altLang="zh-TW" sz="2000" dirty="0" smtClean="0"/>
              <a:t>import </a:t>
            </a:r>
            <a:r>
              <a:rPr lang="en-US" altLang="zh-TW" sz="2000" dirty="0" err="1" smtClean="0"/>
              <a:t>numpy</a:t>
            </a:r>
            <a:r>
              <a:rPr lang="en-US" altLang="zh-TW" sz="2000" dirty="0" smtClean="0"/>
              <a:t> as np</a:t>
            </a:r>
          </a:p>
          <a:p>
            <a:endParaRPr lang="en-US" altLang="zh-TW" sz="2000" dirty="0" smtClean="0"/>
          </a:p>
          <a:p>
            <a:endParaRPr lang="en-US" altLang="zh-TW" sz="2000" dirty="0" smtClean="0"/>
          </a:p>
          <a:p>
            <a:r>
              <a:rPr lang="en-US" altLang="zh-TW" sz="2000" dirty="0" err="1" smtClean="0"/>
              <a:t>def</a:t>
            </a:r>
            <a:r>
              <a:rPr lang="en-US" altLang="zh-TW" sz="2000" dirty="0" smtClean="0"/>
              <a:t> </a:t>
            </a:r>
            <a:r>
              <a:rPr lang="en-US" altLang="zh-TW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altLang="zh-TW" sz="2000" dirty="0" smtClean="0"/>
              <a:t>(x1, x2):</a:t>
            </a:r>
          </a:p>
          <a:p>
            <a:r>
              <a:rPr lang="en-US" altLang="zh-TW" sz="2000" dirty="0" smtClean="0"/>
              <a:t>    x = </a:t>
            </a:r>
            <a:r>
              <a:rPr lang="en-US" altLang="zh-TW" sz="2000" dirty="0" err="1" smtClean="0"/>
              <a:t>np.array</a:t>
            </a:r>
            <a:r>
              <a:rPr lang="en-US" altLang="zh-TW" sz="2000" dirty="0" smtClean="0"/>
              <a:t>([x1, x2])</a:t>
            </a:r>
          </a:p>
          <a:p>
            <a:r>
              <a:rPr lang="en-US" altLang="zh-TW" sz="2000" dirty="0" smtClean="0"/>
              <a:t>    w = </a:t>
            </a:r>
            <a:r>
              <a:rPr lang="en-US" altLang="zh-TW" sz="2000" dirty="0" err="1" smtClean="0"/>
              <a:t>np.array</a:t>
            </a:r>
            <a:r>
              <a:rPr lang="en-US" altLang="zh-TW" sz="2000" dirty="0" smtClean="0"/>
              <a:t>([0.5, 0.5])</a:t>
            </a:r>
          </a:p>
          <a:p>
            <a:r>
              <a:rPr lang="en-US" altLang="zh-TW" sz="2000" b="1" dirty="0" smtClean="0">
                <a:solidFill>
                  <a:srgbClr val="FF0000"/>
                </a:solidFill>
              </a:rPr>
              <a:t>    b = -0.7</a:t>
            </a:r>
          </a:p>
          <a:p>
            <a:r>
              <a:rPr lang="en-US" altLang="zh-TW" sz="2000" dirty="0" smtClean="0"/>
              <a:t>    </a:t>
            </a:r>
            <a:r>
              <a:rPr lang="en-US" altLang="zh-TW" sz="2000" dirty="0" err="1" smtClean="0"/>
              <a:t>tmp</a:t>
            </a:r>
            <a:r>
              <a:rPr lang="en-US" altLang="zh-TW" sz="2000" dirty="0" smtClean="0"/>
              <a:t> = </a:t>
            </a:r>
            <a:r>
              <a:rPr lang="en-US" altLang="zh-TW" sz="2000" dirty="0" err="1" smtClean="0"/>
              <a:t>np.sum</a:t>
            </a:r>
            <a:r>
              <a:rPr lang="en-US" altLang="zh-TW" sz="2000" dirty="0" smtClean="0"/>
              <a:t>(w*x) + b</a:t>
            </a:r>
          </a:p>
          <a:p>
            <a:r>
              <a:rPr lang="en-US" altLang="zh-TW" sz="2000" dirty="0" smtClean="0"/>
              <a:t>    if </a:t>
            </a:r>
            <a:r>
              <a:rPr lang="en-US" altLang="zh-TW" sz="2000" dirty="0" err="1" smtClean="0"/>
              <a:t>tmp</a:t>
            </a:r>
            <a:r>
              <a:rPr lang="en-US" altLang="zh-TW" sz="2000" dirty="0" smtClean="0"/>
              <a:t> &lt;= 0:</a:t>
            </a:r>
          </a:p>
          <a:p>
            <a:r>
              <a:rPr lang="en-US" altLang="zh-TW" sz="2000" dirty="0" smtClean="0"/>
              <a:t>        return 0</a:t>
            </a:r>
          </a:p>
          <a:p>
            <a:r>
              <a:rPr lang="en-US" altLang="zh-TW" sz="2000" dirty="0" smtClean="0"/>
              <a:t>    else:</a:t>
            </a:r>
          </a:p>
          <a:p>
            <a:r>
              <a:rPr lang="en-US" altLang="zh-TW" sz="2000" dirty="0" smtClean="0"/>
              <a:t>        return 1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if __name__ == '__main__':</a:t>
            </a:r>
          </a:p>
          <a:p>
            <a:r>
              <a:rPr lang="en-US" altLang="zh-TW" sz="2000" dirty="0" smtClean="0"/>
              <a:t>    for 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 in [(0, 0), (1, 0), (0, 1), (1, 1)]:</a:t>
            </a:r>
          </a:p>
          <a:p>
            <a:r>
              <a:rPr lang="en-US" altLang="zh-TW" sz="2000" dirty="0" smtClean="0"/>
              <a:t>        y = AND(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[0], 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[1])</a:t>
            </a:r>
          </a:p>
          <a:p>
            <a:r>
              <a:rPr lang="en-US" altLang="zh-TW" sz="2000" dirty="0" smtClean="0"/>
              <a:t>        print(</a:t>
            </a:r>
            <a:r>
              <a:rPr lang="en-US" altLang="zh-TW" sz="2000" dirty="0" err="1" smtClean="0"/>
              <a:t>str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) + " -&gt; " + </a:t>
            </a:r>
            <a:r>
              <a:rPr lang="en-US" altLang="zh-TW" sz="2000" dirty="0" err="1" smtClean="0"/>
              <a:t>str</a:t>
            </a:r>
            <a:r>
              <a:rPr lang="en-US" altLang="zh-TW" sz="2000" dirty="0" smtClean="0"/>
              <a:t>(y))</a:t>
            </a:r>
            <a:endParaRPr lang="zh-TW" altLang="en-US" sz="2000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2942" y="365126"/>
            <a:ext cx="4781501" cy="47179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89222" y="596582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https://github.com/MyDearGreatTeacher/AI4high/blob/master/LogicalGate.ipynb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534619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5968" y="510904"/>
            <a:ext cx="4304270" cy="56323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# coding: utf-8</a:t>
            </a:r>
          </a:p>
          <a:p>
            <a:r>
              <a:rPr lang="en-US" altLang="zh-TW" sz="2000" dirty="0" smtClean="0"/>
              <a:t>import </a:t>
            </a:r>
            <a:r>
              <a:rPr lang="en-US" altLang="zh-TW" sz="2000" dirty="0" err="1" smtClean="0"/>
              <a:t>numpy</a:t>
            </a:r>
            <a:r>
              <a:rPr lang="en-US" altLang="zh-TW" sz="2000" dirty="0" smtClean="0"/>
              <a:t> as np</a:t>
            </a:r>
          </a:p>
          <a:p>
            <a:endParaRPr lang="en-US" altLang="zh-TW" sz="2000" dirty="0" smtClean="0"/>
          </a:p>
          <a:p>
            <a:endParaRPr lang="en-US" altLang="zh-TW" sz="2000" dirty="0" smtClean="0"/>
          </a:p>
          <a:p>
            <a:r>
              <a:rPr lang="en-US" altLang="zh-TW" sz="2000" dirty="0" err="1" smtClean="0"/>
              <a:t>def</a:t>
            </a:r>
            <a:r>
              <a:rPr lang="en-US" altLang="zh-TW" sz="2000" dirty="0" smtClean="0"/>
              <a:t> </a:t>
            </a:r>
            <a:r>
              <a:rPr lang="en-US" altLang="zh-TW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altLang="zh-TW" sz="2000" dirty="0" smtClean="0"/>
              <a:t>(x1, x2):</a:t>
            </a:r>
          </a:p>
          <a:p>
            <a:r>
              <a:rPr lang="en-US" altLang="zh-TW" sz="2000" dirty="0" smtClean="0"/>
              <a:t>    x = </a:t>
            </a:r>
            <a:r>
              <a:rPr lang="en-US" altLang="zh-TW" sz="2000" dirty="0" err="1" smtClean="0"/>
              <a:t>np.array</a:t>
            </a:r>
            <a:r>
              <a:rPr lang="en-US" altLang="zh-TW" sz="2000" dirty="0" smtClean="0"/>
              <a:t>([x1, x2])</a:t>
            </a:r>
          </a:p>
          <a:p>
            <a:r>
              <a:rPr lang="en-US" altLang="zh-TW" sz="2000" dirty="0" smtClean="0"/>
              <a:t>    w = </a:t>
            </a:r>
            <a:r>
              <a:rPr lang="en-US" altLang="zh-TW" sz="2000" dirty="0" err="1" smtClean="0"/>
              <a:t>np.array</a:t>
            </a:r>
            <a:r>
              <a:rPr lang="en-US" altLang="zh-TW" sz="2000" dirty="0" smtClean="0"/>
              <a:t>([0.5, 0.5])</a:t>
            </a:r>
          </a:p>
          <a:p>
            <a:r>
              <a:rPr lang="en-US" altLang="zh-TW" sz="2000" b="1" dirty="0" smtClean="0">
                <a:solidFill>
                  <a:srgbClr val="FF0000"/>
                </a:solidFill>
              </a:rPr>
              <a:t>    b = -0.7</a:t>
            </a:r>
          </a:p>
          <a:p>
            <a:r>
              <a:rPr lang="en-US" altLang="zh-TW" sz="2000" dirty="0" smtClean="0"/>
              <a:t>    </a:t>
            </a:r>
            <a:r>
              <a:rPr lang="en-US" altLang="zh-TW" sz="2000" dirty="0" err="1" smtClean="0"/>
              <a:t>tmp</a:t>
            </a:r>
            <a:r>
              <a:rPr lang="en-US" altLang="zh-TW" sz="2000" dirty="0" smtClean="0"/>
              <a:t> = </a:t>
            </a:r>
            <a:r>
              <a:rPr lang="en-US" altLang="zh-TW" sz="2000" dirty="0" err="1" smtClean="0"/>
              <a:t>np.sum</a:t>
            </a:r>
            <a:r>
              <a:rPr lang="en-US" altLang="zh-TW" sz="2000" dirty="0" smtClean="0"/>
              <a:t>(w*x) + b</a:t>
            </a:r>
          </a:p>
          <a:p>
            <a:r>
              <a:rPr lang="en-US" altLang="zh-TW" sz="2000" dirty="0" smtClean="0"/>
              <a:t>    if </a:t>
            </a:r>
            <a:r>
              <a:rPr lang="en-US" altLang="zh-TW" sz="2000" dirty="0" err="1" smtClean="0"/>
              <a:t>tmp</a:t>
            </a:r>
            <a:r>
              <a:rPr lang="en-US" altLang="zh-TW" sz="2000" dirty="0" smtClean="0"/>
              <a:t> &lt;= 0:</a:t>
            </a:r>
          </a:p>
          <a:p>
            <a:r>
              <a:rPr lang="en-US" altLang="zh-TW" sz="2000" dirty="0" smtClean="0"/>
              <a:t>        return 0</a:t>
            </a:r>
          </a:p>
          <a:p>
            <a:r>
              <a:rPr lang="en-US" altLang="zh-TW" sz="2000" dirty="0" smtClean="0"/>
              <a:t>    else:</a:t>
            </a:r>
          </a:p>
          <a:p>
            <a:r>
              <a:rPr lang="en-US" altLang="zh-TW" sz="2000" dirty="0" smtClean="0"/>
              <a:t>        return 1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if __name__ == '__main__':</a:t>
            </a:r>
          </a:p>
          <a:p>
            <a:r>
              <a:rPr lang="en-US" altLang="zh-TW" sz="2000" dirty="0" smtClean="0"/>
              <a:t>    for 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 in [(0, 0), (1, 0), (0, 1), (1, 1)]:</a:t>
            </a:r>
          </a:p>
          <a:p>
            <a:r>
              <a:rPr lang="en-US" altLang="zh-TW" sz="2000" dirty="0" smtClean="0"/>
              <a:t>        y = AND(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[0], 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[1])</a:t>
            </a:r>
          </a:p>
          <a:p>
            <a:r>
              <a:rPr lang="en-US" altLang="zh-TW" sz="2000" dirty="0" smtClean="0"/>
              <a:t>        print(</a:t>
            </a:r>
            <a:r>
              <a:rPr lang="en-US" altLang="zh-TW" sz="2000" dirty="0" err="1" smtClean="0"/>
              <a:t>str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) + " -&gt; " + </a:t>
            </a:r>
            <a:r>
              <a:rPr lang="en-US" altLang="zh-TW" sz="2000" dirty="0" err="1" smtClean="0"/>
              <a:t>str</a:t>
            </a:r>
            <a:r>
              <a:rPr lang="en-US" altLang="zh-TW" sz="2000" dirty="0" smtClean="0"/>
              <a:t>(y))</a:t>
            </a:r>
            <a:endParaRPr lang="zh-TW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4790304" y="510904"/>
            <a:ext cx="4180702" cy="56323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# coding: utf-8</a:t>
            </a:r>
          </a:p>
          <a:p>
            <a:r>
              <a:rPr lang="en-US" altLang="zh-TW" sz="2000" dirty="0" smtClean="0"/>
              <a:t>import </a:t>
            </a:r>
            <a:r>
              <a:rPr lang="en-US" altLang="zh-TW" sz="2000" dirty="0" err="1" smtClean="0"/>
              <a:t>numpy</a:t>
            </a:r>
            <a:r>
              <a:rPr lang="en-US" altLang="zh-TW" sz="2000" dirty="0" smtClean="0"/>
              <a:t> as np</a:t>
            </a:r>
          </a:p>
          <a:p>
            <a:endParaRPr lang="en-US" altLang="zh-TW" sz="2000" dirty="0" smtClean="0"/>
          </a:p>
          <a:p>
            <a:endParaRPr lang="en-US" altLang="zh-TW" sz="2000" dirty="0" smtClean="0"/>
          </a:p>
          <a:p>
            <a:r>
              <a:rPr lang="en-US" altLang="zh-TW" sz="2000" dirty="0" err="1" smtClean="0"/>
              <a:t>def</a:t>
            </a:r>
            <a:r>
              <a:rPr lang="en-US" altLang="zh-TW" sz="2000" dirty="0" smtClean="0"/>
              <a:t> </a:t>
            </a:r>
            <a:r>
              <a:rPr lang="en-US" altLang="zh-TW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r>
              <a:rPr lang="en-US" altLang="zh-TW" sz="2000" dirty="0" smtClean="0"/>
              <a:t>(x1, x2):</a:t>
            </a:r>
          </a:p>
          <a:p>
            <a:r>
              <a:rPr lang="en-US" altLang="zh-TW" sz="2000" dirty="0" smtClean="0"/>
              <a:t>    x = </a:t>
            </a:r>
            <a:r>
              <a:rPr lang="en-US" altLang="zh-TW" sz="2000" dirty="0" err="1" smtClean="0"/>
              <a:t>np.array</a:t>
            </a:r>
            <a:r>
              <a:rPr lang="en-US" altLang="zh-TW" sz="2000" dirty="0" smtClean="0"/>
              <a:t>([x1, x2])</a:t>
            </a:r>
          </a:p>
          <a:p>
            <a:r>
              <a:rPr lang="en-US" altLang="zh-TW" sz="2000" dirty="0" smtClean="0"/>
              <a:t>    w = </a:t>
            </a:r>
            <a:r>
              <a:rPr lang="en-US" altLang="zh-TW" sz="2000" dirty="0" err="1" smtClean="0"/>
              <a:t>np.array</a:t>
            </a:r>
            <a:r>
              <a:rPr lang="en-US" altLang="zh-TW" sz="2000" dirty="0" smtClean="0"/>
              <a:t>([0.5, 0.5])</a:t>
            </a:r>
          </a:p>
          <a:p>
            <a:r>
              <a:rPr lang="en-US" altLang="zh-TW" sz="2000" b="1" dirty="0" smtClean="0">
                <a:solidFill>
                  <a:srgbClr val="FF0000"/>
                </a:solidFill>
              </a:rPr>
              <a:t>    b = -0.2</a:t>
            </a:r>
          </a:p>
          <a:p>
            <a:r>
              <a:rPr lang="en-US" altLang="zh-TW" sz="2000" dirty="0" smtClean="0"/>
              <a:t>    </a:t>
            </a:r>
            <a:r>
              <a:rPr lang="en-US" altLang="zh-TW" sz="2000" dirty="0" err="1" smtClean="0"/>
              <a:t>tmp</a:t>
            </a:r>
            <a:r>
              <a:rPr lang="en-US" altLang="zh-TW" sz="2000" dirty="0" smtClean="0"/>
              <a:t> = </a:t>
            </a:r>
            <a:r>
              <a:rPr lang="en-US" altLang="zh-TW" sz="2000" dirty="0" err="1" smtClean="0"/>
              <a:t>np.sum</a:t>
            </a:r>
            <a:r>
              <a:rPr lang="en-US" altLang="zh-TW" sz="2000" dirty="0" smtClean="0"/>
              <a:t>(w*x) + b</a:t>
            </a:r>
          </a:p>
          <a:p>
            <a:r>
              <a:rPr lang="en-US" altLang="zh-TW" sz="2000" dirty="0" smtClean="0"/>
              <a:t>    if </a:t>
            </a:r>
            <a:r>
              <a:rPr lang="en-US" altLang="zh-TW" sz="2000" dirty="0" err="1" smtClean="0"/>
              <a:t>tmp</a:t>
            </a:r>
            <a:r>
              <a:rPr lang="en-US" altLang="zh-TW" sz="2000" dirty="0" smtClean="0"/>
              <a:t> &lt;= 0:</a:t>
            </a:r>
          </a:p>
          <a:p>
            <a:r>
              <a:rPr lang="en-US" altLang="zh-TW" sz="2000" dirty="0" smtClean="0"/>
              <a:t>        return 0</a:t>
            </a:r>
          </a:p>
          <a:p>
            <a:r>
              <a:rPr lang="en-US" altLang="zh-TW" sz="2000" dirty="0" smtClean="0"/>
              <a:t>    else:</a:t>
            </a:r>
          </a:p>
          <a:p>
            <a:r>
              <a:rPr lang="en-US" altLang="zh-TW" sz="2000" dirty="0" smtClean="0"/>
              <a:t>        return 1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if __name__ == '__main__':</a:t>
            </a:r>
          </a:p>
          <a:p>
            <a:r>
              <a:rPr lang="en-US" altLang="zh-TW" sz="2000" dirty="0" smtClean="0"/>
              <a:t>    for 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 in [(0, 0), (1, 0), (0, 1), (1, 1)]:</a:t>
            </a:r>
          </a:p>
          <a:p>
            <a:r>
              <a:rPr lang="en-US" altLang="zh-TW" sz="2000" dirty="0" smtClean="0"/>
              <a:t>        y = OR(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[0], 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[1])</a:t>
            </a:r>
          </a:p>
          <a:p>
            <a:r>
              <a:rPr lang="en-US" altLang="zh-TW" sz="2000" dirty="0" smtClean="0"/>
              <a:t>        print(</a:t>
            </a:r>
            <a:r>
              <a:rPr lang="en-US" altLang="zh-TW" sz="2000" dirty="0" err="1" smtClean="0"/>
              <a:t>str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) + " -&gt; " + </a:t>
            </a:r>
            <a:r>
              <a:rPr lang="en-US" altLang="zh-TW" sz="2000" dirty="0" err="1" smtClean="0"/>
              <a:t>str</a:t>
            </a:r>
            <a:r>
              <a:rPr lang="en-US" altLang="zh-TW" sz="2000" dirty="0" smtClean="0"/>
              <a:t>(y))</a:t>
            </a:r>
            <a:endParaRPr lang="zh-TW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200238" y="141572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第二章 感知器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823634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66735" y="609758"/>
            <a:ext cx="4205415" cy="56323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# coding: utf-8</a:t>
            </a:r>
          </a:p>
          <a:p>
            <a:r>
              <a:rPr lang="en-US" altLang="zh-TW" sz="2000" dirty="0" smtClean="0"/>
              <a:t>import </a:t>
            </a:r>
            <a:r>
              <a:rPr lang="en-US" altLang="zh-TW" sz="2000" dirty="0" err="1" smtClean="0"/>
              <a:t>numpy</a:t>
            </a:r>
            <a:r>
              <a:rPr lang="en-US" altLang="zh-TW" sz="2000" dirty="0" smtClean="0"/>
              <a:t> as np</a:t>
            </a:r>
          </a:p>
          <a:p>
            <a:endParaRPr lang="en-US" altLang="zh-TW" sz="2000" dirty="0" smtClean="0"/>
          </a:p>
          <a:p>
            <a:endParaRPr lang="en-US" altLang="zh-TW" sz="2000" dirty="0" smtClean="0"/>
          </a:p>
          <a:p>
            <a:r>
              <a:rPr lang="en-US" altLang="zh-TW" sz="2000" dirty="0" err="1" smtClean="0"/>
              <a:t>def</a:t>
            </a:r>
            <a:r>
              <a:rPr lang="en-US" altLang="zh-TW" sz="2000" dirty="0" smtClean="0"/>
              <a:t> </a:t>
            </a:r>
            <a:r>
              <a:rPr lang="en-US" altLang="zh-TW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NAND</a:t>
            </a:r>
            <a:r>
              <a:rPr lang="en-US" altLang="zh-TW" sz="2000" dirty="0" smtClean="0"/>
              <a:t>(x1, x2):</a:t>
            </a:r>
          </a:p>
          <a:p>
            <a:r>
              <a:rPr lang="en-US" altLang="zh-TW" sz="2000" dirty="0" smtClean="0"/>
              <a:t>    x = </a:t>
            </a:r>
            <a:r>
              <a:rPr lang="en-US" altLang="zh-TW" sz="2000" dirty="0" err="1" smtClean="0"/>
              <a:t>np.array</a:t>
            </a:r>
            <a:r>
              <a:rPr lang="en-US" altLang="zh-TW" sz="2000" dirty="0" smtClean="0"/>
              <a:t>([x1, x2])</a:t>
            </a:r>
          </a:p>
          <a:p>
            <a:r>
              <a:rPr lang="en-US" altLang="zh-TW" sz="2000" dirty="0" smtClean="0"/>
              <a:t>    w = </a:t>
            </a:r>
            <a:r>
              <a:rPr lang="en-US" altLang="zh-TW" sz="2000" dirty="0" err="1" smtClean="0"/>
              <a:t>np.array</a:t>
            </a:r>
            <a:r>
              <a:rPr lang="en-US" altLang="zh-TW" sz="2000" dirty="0" smtClean="0"/>
              <a:t>([-0.5, -0.5])</a:t>
            </a:r>
          </a:p>
          <a:p>
            <a:r>
              <a:rPr lang="en-US" altLang="zh-TW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b = 0.7</a:t>
            </a:r>
          </a:p>
          <a:p>
            <a:r>
              <a:rPr lang="en-US" altLang="zh-TW" sz="2000" dirty="0" smtClean="0"/>
              <a:t>    </a:t>
            </a:r>
            <a:r>
              <a:rPr lang="en-US" altLang="zh-TW" sz="2000" dirty="0" err="1" smtClean="0"/>
              <a:t>tmp</a:t>
            </a:r>
            <a:r>
              <a:rPr lang="en-US" altLang="zh-TW" sz="2000" dirty="0" smtClean="0"/>
              <a:t> = </a:t>
            </a:r>
            <a:r>
              <a:rPr lang="en-US" altLang="zh-TW" sz="2000" dirty="0" err="1" smtClean="0"/>
              <a:t>np.sum</a:t>
            </a:r>
            <a:r>
              <a:rPr lang="en-US" altLang="zh-TW" sz="2000" dirty="0" smtClean="0"/>
              <a:t>(w*x) + b</a:t>
            </a:r>
          </a:p>
          <a:p>
            <a:r>
              <a:rPr lang="en-US" altLang="zh-TW" sz="2000" dirty="0" smtClean="0"/>
              <a:t>    if </a:t>
            </a:r>
            <a:r>
              <a:rPr lang="en-US" altLang="zh-TW" sz="2000" dirty="0" err="1" smtClean="0"/>
              <a:t>tmp</a:t>
            </a:r>
            <a:r>
              <a:rPr lang="en-US" altLang="zh-TW" sz="2000" dirty="0" smtClean="0"/>
              <a:t> &lt;= 0:</a:t>
            </a:r>
          </a:p>
          <a:p>
            <a:r>
              <a:rPr lang="en-US" altLang="zh-TW" sz="2000" dirty="0" smtClean="0"/>
              <a:t>        return 0</a:t>
            </a:r>
          </a:p>
          <a:p>
            <a:r>
              <a:rPr lang="en-US" altLang="zh-TW" sz="2000" dirty="0" smtClean="0"/>
              <a:t>    else:</a:t>
            </a:r>
          </a:p>
          <a:p>
            <a:r>
              <a:rPr lang="en-US" altLang="zh-TW" sz="2000" dirty="0" smtClean="0"/>
              <a:t>        return 1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if __name__ == '__main__':</a:t>
            </a:r>
          </a:p>
          <a:p>
            <a:r>
              <a:rPr lang="en-US" altLang="zh-TW" sz="2000" dirty="0" smtClean="0"/>
              <a:t>    for 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 in [(0, 0), (1, 0), (0, 1), (1, 1)]:</a:t>
            </a:r>
          </a:p>
          <a:p>
            <a:r>
              <a:rPr lang="en-US" altLang="zh-TW" sz="2000" dirty="0" smtClean="0"/>
              <a:t>        y = NAND(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[0], 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[1])</a:t>
            </a:r>
          </a:p>
          <a:p>
            <a:r>
              <a:rPr lang="en-US" altLang="zh-TW" sz="2000" dirty="0" smtClean="0"/>
              <a:t>        print(</a:t>
            </a:r>
            <a:r>
              <a:rPr lang="en-US" altLang="zh-TW" sz="2000" dirty="0" err="1" smtClean="0"/>
              <a:t>str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) + " -&gt; " + </a:t>
            </a:r>
            <a:r>
              <a:rPr lang="en-US" altLang="zh-TW" sz="2000" dirty="0" err="1" smtClean="0"/>
              <a:t>str</a:t>
            </a:r>
            <a:r>
              <a:rPr lang="en-US" altLang="zh-TW" sz="2000" dirty="0" smtClean="0"/>
              <a:t>(y))</a:t>
            </a:r>
            <a:endParaRPr lang="zh-TW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152401" y="609758"/>
            <a:ext cx="4304270" cy="563231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000" dirty="0" smtClean="0"/>
              <a:t># coding: utf-8</a:t>
            </a:r>
          </a:p>
          <a:p>
            <a:r>
              <a:rPr lang="en-US" altLang="zh-TW" sz="2000" dirty="0" smtClean="0"/>
              <a:t>import </a:t>
            </a:r>
            <a:r>
              <a:rPr lang="en-US" altLang="zh-TW" sz="2000" dirty="0" err="1" smtClean="0"/>
              <a:t>numpy</a:t>
            </a:r>
            <a:r>
              <a:rPr lang="en-US" altLang="zh-TW" sz="2000" dirty="0" smtClean="0"/>
              <a:t> as np</a:t>
            </a:r>
          </a:p>
          <a:p>
            <a:endParaRPr lang="en-US" altLang="zh-TW" sz="2000" dirty="0" smtClean="0"/>
          </a:p>
          <a:p>
            <a:endParaRPr lang="en-US" altLang="zh-TW" sz="2000" dirty="0" smtClean="0"/>
          </a:p>
          <a:p>
            <a:r>
              <a:rPr lang="en-US" altLang="zh-TW" sz="2000" dirty="0" err="1" smtClean="0"/>
              <a:t>def</a:t>
            </a:r>
            <a:r>
              <a:rPr lang="en-US" altLang="zh-TW" sz="2000" dirty="0" smtClean="0"/>
              <a:t> </a:t>
            </a:r>
            <a:r>
              <a:rPr lang="en-US" altLang="zh-TW" sz="2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altLang="zh-TW" sz="2000" dirty="0" smtClean="0"/>
              <a:t>(x1, x2):</a:t>
            </a:r>
          </a:p>
          <a:p>
            <a:r>
              <a:rPr lang="en-US" altLang="zh-TW" sz="2000" dirty="0" smtClean="0"/>
              <a:t>    x = </a:t>
            </a:r>
            <a:r>
              <a:rPr lang="en-US" altLang="zh-TW" sz="2000" dirty="0" err="1" smtClean="0"/>
              <a:t>np.array</a:t>
            </a:r>
            <a:r>
              <a:rPr lang="en-US" altLang="zh-TW" sz="2000" dirty="0" smtClean="0"/>
              <a:t>([x1, x2])</a:t>
            </a:r>
          </a:p>
          <a:p>
            <a:r>
              <a:rPr lang="en-US" altLang="zh-TW" sz="2000" dirty="0" smtClean="0"/>
              <a:t>    w = </a:t>
            </a:r>
            <a:r>
              <a:rPr lang="en-US" altLang="zh-TW" sz="2000" dirty="0" err="1" smtClean="0"/>
              <a:t>np.array</a:t>
            </a:r>
            <a:r>
              <a:rPr lang="en-US" altLang="zh-TW" sz="2000" dirty="0" smtClean="0"/>
              <a:t>([0.5, 0.5])</a:t>
            </a:r>
          </a:p>
          <a:p>
            <a:r>
              <a:rPr lang="en-US" altLang="zh-TW" sz="2000" dirty="0" smtClean="0"/>
              <a:t>    b = -0.7</a:t>
            </a:r>
          </a:p>
          <a:p>
            <a:r>
              <a:rPr lang="en-US" altLang="zh-TW" sz="2000" dirty="0" smtClean="0"/>
              <a:t>    </a:t>
            </a:r>
            <a:r>
              <a:rPr lang="en-US" altLang="zh-TW" sz="2000" dirty="0" err="1" smtClean="0"/>
              <a:t>tmp</a:t>
            </a:r>
            <a:r>
              <a:rPr lang="en-US" altLang="zh-TW" sz="2000" dirty="0" smtClean="0"/>
              <a:t> = </a:t>
            </a:r>
            <a:r>
              <a:rPr lang="en-US" altLang="zh-TW" sz="2000" dirty="0" err="1" smtClean="0"/>
              <a:t>np.sum</a:t>
            </a:r>
            <a:r>
              <a:rPr lang="en-US" altLang="zh-TW" sz="2000" dirty="0" smtClean="0"/>
              <a:t>(w*x) + b</a:t>
            </a:r>
          </a:p>
          <a:p>
            <a:r>
              <a:rPr lang="en-US" altLang="zh-TW" sz="2000" dirty="0" smtClean="0"/>
              <a:t>    if </a:t>
            </a:r>
            <a:r>
              <a:rPr lang="en-US" altLang="zh-TW" sz="2000" dirty="0" err="1" smtClean="0"/>
              <a:t>tmp</a:t>
            </a:r>
            <a:r>
              <a:rPr lang="en-US" altLang="zh-TW" sz="2000" dirty="0" smtClean="0"/>
              <a:t> &lt;= 0:</a:t>
            </a:r>
          </a:p>
          <a:p>
            <a:r>
              <a:rPr lang="en-US" altLang="zh-TW" sz="2000" dirty="0" smtClean="0"/>
              <a:t>        return 0</a:t>
            </a:r>
          </a:p>
          <a:p>
            <a:r>
              <a:rPr lang="en-US" altLang="zh-TW" sz="2000" dirty="0" smtClean="0"/>
              <a:t>    else:</a:t>
            </a:r>
          </a:p>
          <a:p>
            <a:r>
              <a:rPr lang="en-US" altLang="zh-TW" sz="2000" dirty="0" smtClean="0"/>
              <a:t>        return 1</a:t>
            </a:r>
          </a:p>
          <a:p>
            <a:endParaRPr lang="en-US" altLang="zh-TW" sz="2000" dirty="0" smtClean="0"/>
          </a:p>
          <a:p>
            <a:r>
              <a:rPr lang="en-US" altLang="zh-TW" sz="2000" dirty="0" smtClean="0"/>
              <a:t>if __name__ == '__main__':</a:t>
            </a:r>
          </a:p>
          <a:p>
            <a:r>
              <a:rPr lang="en-US" altLang="zh-TW" sz="2000" dirty="0" smtClean="0"/>
              <a:t>    for 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 in [(0, 0), (1, 0), (0, 1), (1, 1)]:</a:t>
            </a:r>
          </a:p>
          <a:p>
            <a:r>
              <a:rPr lang="en-US" altLang="zh-TW" sz="2000" dirty="0" smtClean="0"/>
              <a:t>        y = AND(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[0], 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[1])</a:t>
            </a:r>
          </a:p>
          <a:p>
            <a:r>
              <a:rPr lang="en-US" altLang="zh-TW" sz="2000" dirty="0" smtClean="0"/>
              <a:t>        print(</a:t>
            </a:r>
            <a:r>
              <a:rPr lang="en-US" altLang="zh-TW" sz="2000" dirty="0" err="1" smtClean="0"/>
              <a:t>str</a:t>
            </a:r>
            <a:r>
              <a:rPr lang="en-US" altLang="zh-TW" sz="2000" dirty="0" smtClean="0"/>
              <a:t>(</a:t>
            </a:r>
            <a:r>
              <a:rPr lang="en-US" altLang="zh-TW" sz="2000" dirty="0" err="1" smtClean="0"/>
              <a:t>xs</a:t>
            </a:r>
            <a:r>
              <a:rPr lang="en-US" altLang="zh-TW" sz="2000" dirty="0" smtClean="0"/>
              <a:t>) + " -&gt; " + </a:t>
            </a:r>
            <a:r>
              <a:rPr lang="en-US" altLang="zh-TW" sz="2000" dirty="0" err="1" smtClean="0"/>
              <a:t>str</a:t>
            </a:r>
            <a:r>
              <a:rPr lang="en-US" altLang="zh-TW" sz="2000" dirty="0" smtClean="0"/>
              <a:t>(y))</a:t>
            </a:r>
            <a:endParaRPr lang="zh-TW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144164" y="146907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第二章 感知器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81037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0717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5437" y="524291"/>
            <a:ext cx="504567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# coding: utf-8</a:t>
            </a:r>
          </a:p>
          <a:p>
            <a:r>
              <a:rPr lang="en-US" altLang="zh-TW" sz="2400" dirty="0" smtClean="0"/>
              <a:t>from </a:t>
            </a:r>
            <a:r>
              <a:rPr lang="en-US" altLang="zh-TW" sz="2400" dirty="0" err="1" smtClean="0"/>
              <a:t>and_gate</a:t>
            </a:r>
            <a:r>
              <a:rPr lang="en-US" altLang="zh-TW" sz="2400" dirty="0" smtClean="0"/>
              <a:t> import AND</a:t>
            </a:r>
          </a:p>
          <a:p>
            <a:r>
              <a:rPr lang="en-US" altLang="zh-TW" sz="2400" dirty="0" smtClean="0"/>
              <a:t>from </a:t>
            </a:r>
            <a:r>
              <a:rPr lang="en-US" altLang="zh-TW" sz="2400" dirty="0" err="1" smtClean="0"/>
              <a:t>or_gate</a:t>
            </a:r>
            <a:r>
              <a:rPr lang="en-US" altLang="zh-TW" sz="2400" dirty="0" smtClean="0"/>
              <a:t> import OR</a:t>
            </a:r>
          </a:p>
          <a:p>
            <a:r>
              <a:rPr lang="en-US" altLang="zh-TW" sz="2400" dirty="0" smtClean="0"/>
              <a:t>from </a:t>
            </a:r>
            <a:r>
              <a:rPr lang="en-US" altLang="zh-TW" sz="2400" dirty="0" err="1" smtClean="0"/>
              <a:t>nand_gate</a:t>
            </a:r>
            <a:r>
              <a:rPr lang="en-US" altLang="zh-TW" sz="2400" dirty="0" smtClean="0"/>
              <a:t> import NAND</a:t>
            </a:r>
          </a:p>
          <a:p>
            <a:endParaRPr lang="en-US" altLang="zh-TW" sz="2400" dirty="0" smtClean="0"/>
          </a:p>
          <a:p>
            <a:endParaRPr lang="en-US" altLang="zh-TW" sz="2400" dirty="0" smtClean="0"/>
          </a:p>
          <a:p>
            <a:r>
              <a:rPr lang="en-US" altLang="zh-TW" sz="2400" dirty="0" err="1" smtClean="0"/>
              <a:t>def</a:t>
            </a:r>
            <a:r>
              <a:rPr lang="en-US" altLang="zh-TW" sz="2400" dirty="0" smtClean="0"/>
              <a:t> XOR(x1, x2):</a:t>
            </a:r>
          </a:p>
          <a:p>
            <a:r>
              <a:rPr lang="en-US" altLang="zh-TW" sz="2400" dirty="0" smtClean="0"/>
              <a:t>    s1 =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NAND</a:t>
            </a:r>
            <a:r>
              <a:rPr lang="en-US" altLang="zh-TW" sz="2400" dirty="0" smtClean="0"/>
              <a:t>(x1, x2)</a:t>
            </a:r>
          </a:p>
          <a:p>
            <a:r>
              <a:rPr lang="en-US" altLang="zh-TW" sz="2400" dirty="0" smtClean="0"/>
              <a:t>    s2 =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r>
              <a:rPr lang="en-US" altLang="zh-TW" sz="2400" dirty="0" smtClean="0"/>
              <a:t>(x1, x2)</a:t>
            </a:r>
          </a:p>
          <a:p>
            <a:r>
              <a:rPr lang="en-US" altLang="zh-TW" sz="2400" dirty="0" smtClean="0"/>
              <a:t>    y =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altLang="zh-TW" sz="2400" dirty="0" smtClean="0"/>
              <a:t>(s1, s2)</a:t>
            </a:r>
          </a:p>
          <a:p>
            <a:r>
              <a:rPr lang="en-US" altLang="zh-TW" sz="2400" dirty="0" smtClean="0"/>
              <a:t>    return y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if __name__ == '__main__':</a:t>
            </a:r>
          </a:p>
          <a:p>
            <a:r>
              <a:rPr lang="en-US" altLang="zh-TW" sz="2400" dirty="0" smtClean="0"/>
              <a:t>    for </a:t>
            </a:r>
            <a:r>
              <a:rPr lang="en-US" altLang="zh-TW" sz="2400" dirty="0" err="1" smtClean="0"/>
              <a:t>xs</a:t>
            </a:r>
            <a:r>
              <a:rPr lang="en-US" altLang="zh-TW" sz="2400" dirty="0" smtClean="0"/>
              <a:t> in [(0, 0), (1, 0), (0, 1), (1, 1)]:</a:t>
            </a:r>
          </a:p>
          <a:p>
            <a:r>
              <a:rPr lang="en-US" altLang="zh-TW" sz="2400" dirty="0" smtClean="0"/>
              <a:t>        y = XOR(</a:t>
            </a:r>
            <a:r>
              <a:rPr lang="en-US" altLang="zh-TW" sz="2400" dirty="0" err="1" smtClean="0"/>
              <a:t>xs</a:t>
            </a:r>
            <a:r>
              <a:rPr lang="en-US" altLang="zh-TW" sz="2400" dirty="0" smtClean="0"/>
              <a:t>[0], </a:t>
            </a:r>
            <a:r>
              <a:rPr lang="en-US" altLang="zh-TW" sz="2400" dirty="0" err="1" smtClean="0"/>
              <a:t>xs</a:t>
            </a:r>
            <a:r>
              <a:rPr lang="en-US" altLang="zh-TW" sz="2400" dirty="0" smtClean="0"/>
              <a:t>[1])</a:t>
            </a:r>
          </a:p>
          <a:p>
            <a:r>
              <a:rPr lang="en-US" altLang="zh-TW" sz="2400" dirty="0" smtClean="0"/>
              <a:t>        print(</a:t>
            </a:r>
            <a:r>
              <a:rPr lang="en-US" altLang="zh-TW" sz="2400" dirty="0" err="1" smtClean="0"/>
              <a:t>str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xs</a:t>
            </a:r>
            <a:r>
              <a:rPr lang="en-US" altLang="zh-TW" sz="2400" dirty="0" smtClean="0"/>
              <a:t>) + " -&gt; " + </a:t>
            </a:r>
            <a:r>
              <a:rPr lang="en-US" altLang="zh-TW" sz="2400" dirty="0" err="1" smtClean="0"/>
              <a:t>str</a:t>
            </a:r>
            <a:r>
              <a:rPr lang="en-US" altLang="zh-TW" sz="2400" dirty="0" smtClean="0"/>
              <a:t>(y))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299092" y="154959"/>
            <a:ext cx="1675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第二章 感知器 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774" y="2897105"/>
            <a:ext cx="4721407" cy="169137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r="29155" b="76792"/>
          <a:stretch/>
        </p:blipFill>
        <p:spPr>
          <a:xfrm>
            <a:off x="4630099" y="611031"/>
            <a:ext cx="3898690" cy="122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7455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1967" y="1175071"/>
            <a:ext cx="5570195" cy="535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623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26" y="897923"/>
            <a:ext cx="7378528" cy="553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538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49" y="1980450"/>
            <a:ext cx="7898677" cy="410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54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</a:t>
            </a:r>
            <a:r>
              <a:rPr lang="zh-TW" altLang="en-US" dirty="0"/>
              <a:t>環境建置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Ubuntu 18.04 LTS 64-bit</a:t>
            </a:r>
          </a:p>
          <a:p>
            <a:r>
              <a:rPr lang="zh-TW" altLang="en-US" dirty="0"/>
              <a:t>安裝</a:t>
            </a:r>
            <a:r>
              <a:rPr lang="en-US" altLang="zh-TW" dirty="0"/>
              <a:t>anaconda</a:t>
            </a:r>
          </a:p>
          <a:p>
            <a:r>
              <a:rPr lang="zh-TW" altLang="en-US" dirty="0"/>
              <a:t>安裝</a:t>
            </a:r>
            <a:r>
              <a:rPr lang="en-US" altLang="zh-TW" dirty="0" err="1"/>
              <a:t>Tensorflow</a:t>
            </a:r>
            <a:endParaRPr lang="en-US" altLang="zh-TW" dirty="0"/>
          </a:p>
          <a:p>
            <a:r>
              <a:rPr lang="zh-TW" altLang="en-US" dirty="0"/>
              <a:t>安裝</a:t>
            </a:r>
            <a:r>
              <a:rPr lang="en-US" altLang="zh-TW" dirty="0"/>
              <a:t>PYTORCH</a:t>
            </a:r>
          </a:p>
          <a:p>
            <a:r>
              <a:rPr lang="zh-TW" altLang="en-US" dirty="0"/>
              <a:t>安裝</a:t>
            </a:r>
            <a:r>
              <a:rPr lang="en-US" altLang="zh-TW" dirty="0"/>
              <a:t>open AI gym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61041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9471</TotalTime>
  <Words>3397</Words>
  <Application>Microsoft Office PowerPoint</Application>
  <PresentationFormat>如螢幕大小 (4:3)</PresentationFormat>
  <Paragraphs>575</Paragraphs>
  <Slides>83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83</vt:i4>
      </vt:variant>
    </vt:vector>
  </HeadingPairs>
  <TitlesOfParts>
    <vt:vector size="90" baseType="lpstr">
      <vt:lpstr>SimSun</vt:lpstr>
      <vt:lpstr>新細明體</vt:lpstr>
      <vt:lpstr>Arial</vt:lpstr>
      <vt:lpstr>Calibri</vt:lpstr>
      <vt:lpstr>Calibri Light</vt:lpstr>
      <vt:lpstr>Wingdings</vt:lpstr>
      <vt:lpstr>Office 佈景主題</vt:lpstr>
      <vt:lpstr>從資料科學到 機器學習與人工智慧</vt:lpstr>
      <vt:lpstr>PowerPoint 簡報</vt:lpstr>
      <vt:lpstr>各種大量資料的分析問題</vt:lpstr>
      <vt:lpstr>從工人(專家)智慧到人工(機器)智慧</vt:lpstr>
      <vt:lpstr>學習套件</vt:lpstr>
      <vt:lpstr>PowerPoint 簡報</vt:lpstr>
      <vt:lpstr>確認套件版本</vt:lpstr>
      <vt:lpstr>PowerPoint 簡報</vt:lpstr>
      <vt:lpstr>AI環境建置</vt:lpstr>
      <vt:lpstr>PowerPoint 簡報</vt:lpstr>
      <vt:lpstr>Python Data Science Handboo </vt:lpstr>
      <vt:lpstr>PowerPoint 簡報</vt:lpstr>
      <vt:lpstr>PowerPoint 簡報</vt:lpstr>
      <vt:lpstr>PowerPoint 簡報</vt:lpstr>
      <vt:lpstr>PowerPoint 簡報</vt:lpstr>
      <vt:lpstr>PowerPoint 簡報</vt:lpstr>
      <vt:lpstr>建立array(陣列)</vt:lpstr>
      <vt:lpstr>numpy.linspace</vt:lpstr>
      <vt:lpstr>numpy.indices</vt:lpstr>
      <vt:lpstr>PowerPoint 簡報</vt:lpstr>
      <vt:lpstr>PowerPoint 簡報</vt:lpstr>
      <vt:lpstr>PowerPoint 簡報</vt:lpstr>
      <vt:lpstr>PowerPoint 簡報</vt:lpstr>
      <vt:lpstr>numpy.ndarray.T</vt:lpstr>
      <vt:lpstr>Array shape manipulation Flattening a multi-dimensional array</vt:lpstr>
      <vt:lpstr>PowerPoint 簡報</vt:lpstr>
      <vt:lpstr>numpy.random.rand()</vt:lpstr>
      <vt:lpstr>numpy.random.rand()</vt:lpstr>
      <vt:lpstr>PowerPoint 簡報</vt:lpstr>
      <vt:lpstr>PowerPoint 簡報</vt:lpstr>
      <vt:lpstr>建立array(陣列)</vt:lpstr>
      <vt:lpstr>PowerPoint 簡報</vt:lpstr>
      <vt:lpstr>PowerPoint 簡報</vt:lpstr>
      <vt:lpstr>create identity matrix</vt:lpstr>
      <vt:lpstr>create identity matrix</vt:lpstr>
      <vt:lpstr>Create diagonal array</vt:lpstr>
      <vt:lpstr>Create diagonal array</vt:lpstr>
      <vt:lpstr>PowerPoint 簡報</vt:lpstr>
      <vt:lpstr>PowerPoint 簡報</vt:lpstr>
      <vt:lpstr>PowerPoint 簡報</vt:lpstr>
      <vt:lpstr>PowerPoint 簡報</vt:lpstr>
      <vt:lpstr>PowerPoint 簡報</vt:lpstr>
      <vt:lpstr>Structured Array</vt:lpstr>
      <vt:lpstr>PowerPoint 簡報</vt:lpstr>
      <vt:lpstr>Array Indexing: Accessing Single Elements</vt:lpstr>
      <vt:lpstr>Array Indexing: Accessing Single Elements</vt:lpstr>
      <vt:lpstr>Reverse array </vt:lpstr>
      <vt:lpstr>PowerPoint 簡報</vt:lpstr>
      <vt:lpstr>Array slicing</vt:lpstr>
      <vt:lpstr>NumPy faster for this than Python </vt:lpstr>
      <vt:lpstr>PowerPoint 簡報</vt:lpstr>
      <vt:lpstr>Reduction Operations</vt:lpstr>
      <vt:lpstr>PowerPoint 簡報</vt:lpstr>
      <vt:lpstr>Numpy檔案輸入與輸出</vt:lpstr>
      <vt:lpstr>使用加快速度運算的 Universal Functions</vt:lpstr>
      <vt:lpstr>Broadcasting</vt:lpstr>
      <vt:lpstr>Rules of Broadcasting</vt:lpstr>
      <vt:lpstr>Broadcasting example 1</vt:lpstr>
      <vt:lpstr>Broadcasting example 1</vt:lpstr>
      <vt:lpstr>Broadcasting example 2</vt:lpstr>
      <vt:lpstr>Adding a dimension</vt:lpstr>
      <vt:lpstr>Array sorting</vt:lpstr>
      <vt:lpstr>PowerPoint 簡報</vt:lpstr>
      <vt:lpstr>PowerPoint 簡報</vt:lpstr>
      <vt:lpstr>PowerPoint 簡報</vt:lpstr>
      <vt:lpstr>神經網路</vt:lpstr>
      <vt:lpstr>模型化類神經網路</vt:lpstr>
      <vt:lpstr>激活函數:Activation function Step Function</vt:lpstr>
      <vt:lpstr>激活函數:Activation function Sigmoid function</vt:lpstr>
      <vt:lpstr>PowerPoint 簡報</vt:lpstr>
      <vt:lpstr>PowerPoint 簡報</vt:lpstr>
      <vt:lpstr>PowerPoint 簡報</vt:lpstr>
      <vt:lpstr>真值表[邏輯閘]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從資料科學到人工智慧</dc:title>
  <dc:creator>BREAKALLCTF{Letmeseesee}</dc:creator>
  <cp:lastModifiedBy>BREAKALLCTF{Letmeseesee}</cp:lastModifiedBy>
  <cp:revision>75</cp:revision>
  <dcterms:created xsi:type="dcterms:W3CDTF">2019-04-02T10:16:23Z</dcterms:created>
  <dcterms:modified xsi:type="dcterms:W3CDTF">2019-04-18T22:52:58Z</dcterms:modified>
</cp:coreProperties>
</file>